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61" r:id="rId2"/>
    <p:sldId id="264" r:id="rId3"/>
    <p:sldId id="269" r:id="rId4"/>
    <p:sldId id="266" r:id="rId5"/>
    <p:sldId id="267" r:id="rId6"/>
    <p:sldId id="268" r:id="rId7"/>
    <p:sldId id="262" r:id="rId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6A6BB"/>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84" d="100"/>
          <a:sy n="84" d="100"/>
        </p:scale>
        <p:origin x="581"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192BC2-FFEB-4358-BAAA-962631D8B732}" type="datetimeFigureOut">
              <a:rPr lang="de-DE" smtClean="0"/>
              <a:t>10.02.2023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E9E466-CC6A-49BF-BFA5-4C1093EE5307}" type="slidenum">
              <a:rPr lang="de-DE" smtClean="0"/>
              <a:t>‹Nr.›</a:t>
            </a:fld>
            <a:endParaRPr lang="de-DE"/>
          </a:p>
        </p:txBody>
      </p:sp>
    </p:spTree>
    <p:extLst>
      <p:ext uri="{BB962C8B-B14F-4D97-AF65-F5344CB8AC3E}">
        <p14:creationId xmlns:p14="http://schemas.microsoft.com/office/powerpoint/2010/main" val="12007427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de-DE" dirty="0"/>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Formatvorlage des Untertitelmasters durch Klicken bearbeiten</a:t>
            </a:r>
          </a:p>
        </p:txBody>
      </p:sp>
      <p:sp>
        <p:nvSpPr>
          <p:cNvPr id="4" name="Datumsplatzhalter 3"/>
          <p:cNvSpPr>
            <a:spLocks noGrp="1"/>
          </p:cNvSpPr>
          <p:nvPr>
            <p:ph type="dt" sz="half" idx="10"/>
          </p:nvPr>
        </p:nvSpPr>
        <p:spPr>
          <a:xfrm>
            <a:off x="2349676" y="6356350"/>
            <a:ext cx="1231723" cy="365125"/>
          </a:xfrm>
        </p:spPr>
        <p:txBody>
          <a:bodyPr/>
          <a:lstStyle/>
          <a:p>
            <a:fld id="{2F4E360A-ECDF-40A8-B74D-2CBDC946AB66}" type="datetimeFigureOut">
              <a:rPr lang="de-DE" smtClean="0"/>
              <a:t>10.02.2023</a:t>
            </a:fld>
            <a:endParaRPr lang="de-DE" dirty="0"/>
          </a:p>
        </p:txBody>
      </p:sp>
      <p:sp>
        <p:nvSpPr>
          <p:cNvPr id="5" name="Fußzeilenplatzhalter 4"/>
          <p:cNvSpPr>
            <a:spLocks noGrp="1"/>
          </p:cNvSpPr>
          <p:nvPr>
            <p:ph type="ftr" sz="quarter" idx="11"/>
          </p:nvPr>
        </p:nvSpPr>
        <p:spPr/>
        <p:txBody>
          <a:bodyPr/>
          <a:lstStyle/>
          <a:p>
            <a:endParaRPr lang="de-DE" dirty="0"/>
          </a:p>
        </p:txBody>
      </p:sp>
      <p:sp>
        <p:nvSpPr>
          <p:cNvPr id="6" name="Foliennummernplatzhalter 5"/>
          <p:cNvSpPr>
            <a:spLocks noGrp="1"/>
          </p:cNvSpPr>
          <p:nvPr>
            <p:ph type="sldNum" sz="quarter" idx="12"/>
          </p:nvPr>
        </p:nvSpPr>
        <p:spPr>
          <a:xfrm>
            <a:off x="8610600" y="6356350"/>
            <a:ext cx="771525" cy="365125"/>
          </a:xfrm>
        </p:spPr>
        <p:txBody>
          <a:bodyPr/>
          <a:lstStyle/>
          <a:p>
            <a:fld id="{6EAEAB03-6B8C-45A5-9C5D-1185806A2D47}" type="slidenum">
              <a:rPr lang="de-DE" smtClean="0"/>
              <a:t>‹Nr.›</a:t>
            </a:fld>
            <a:endParaRPr lang="de-DE" dirty="0"/>
          </a:p>
        </p:txBody>
      </p:sp>
      <p:pic>
        <p:nvPicPr>
          <p:cNvPr id="7" name="Grafik 6">
            <a:extLst>
              <a:ext uri="{FF2B5EF4-FFF2-40B4-BE49-F238E27FC236}">
                <a16:creationId xmlns:a16="http://schemas.microsoft.com/office/drawing/2014/main" id="{250CE973-5E27-47A8-AE81-C946D453ED1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9202" y="5757861"/>
            <a:ext cx="1593273" cy="863853"/>
          </a:xfrm>
          <a:prstGeom prst="rect">
            <a:avLst/>
          </a:prstGeom>
        </p:spPr>
      </p:pic>
      <p:pic>
        <p:nvPicPr>
          <p:cNvPr id="8" name="Grafik 7">
            <a:extLst>
              <a:ext uri="{FF2B5EF4-FFF2-40B4-BE49-F238E27FC236}">
                <a16:creationId xmlns:a16="http://schemas.microsoft.com/office/drawing/2014/main" id="{119BD009-0D7A-4C20-A4C3-21C50CDE822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643062" y="5920640"/>
            <a:ext cx="2401242" cy="871419"/>
          </a:xfrm>
          <a:prstGeom prst="rect">
            <a:avLst/>
          </a:prstGeom>
        </p:spPr>
      </p:pic>
    </p:spTree>
    <p:extLst>
      <p:ext uri="{BB962C8B-B14F-4D97-AF65-F5344CB8AC3E}">
        <p14:creationId xmlns:p14="http://schemas.microsoft.com/office/powerpoint/2010/main" val="3992782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
        <p:nvSpPr>
          <p:cNvPr id="7" name="Titel 1">
            <a:extLst>
              <a:ext uri="{FF2B5EF4-FFF2-40B4-BE49-F238E27FC236}">
                <a16:creationId xmlns:a16="http://schemas.microsoft.com/office/drawing/2014/main" id="{5308D9BC-AB55-4723-A2ED-C7ECCCCAA91A}"/>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37112154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838199"/>
            <a:ext cx="2628900" cy="5338764"/>
          </a:xfrm>
          <a:prstGeom prst="rect">
            <a:avLst/>
          </a:prstGeo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838199"/>
            <a:ext cx="7734300" cy="5338763"/>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Tree>
    <p:extLst>
      <p:ext uri="{BB962C8B-B14F-4D97-AF65-F5344CB8AC3E}">
        <p14:creationId xmlns:p14="http://schemas.microsoft.com/office/powerpoint/2010/main" val="2081450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
        <p:nvSpPr>
          <p:cNvPr id="7" name="Titel 1">
            <a:extLst>
              <a:ext uri="{FF2B5EF4-FFF2-40B4-BE49-F238E27FC236}">
                <a16:creationId xmlns:a16="http://schemas.microsoft.com/office/drawing/2014/main" id="{64D5062F-24C5-4D0D-9B69-448B40F12A31}"/>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38866751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a:prstGeom prst="rect">
            <a:avLst/>
          </a:prstGeo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Tree>
    <p:extLst>
      <p:ext uri="{BB962C8B-B14F-4D97-AF65-F5344CB8AC3E}">
        <p14:creationId xmlns:p14="http://schemas.microsoft.com/office/powerpoint/2010/main" val="27056679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2F4E360A-ECDF-40A8-B74D-2CBDC946AB66}" type="datetimeFigureOut">
              <a:rPr lang="de-DE" smtClean="0"/>
              <a:t>10.02.2023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EAEAB03-6B8C-45A5-9C5D-1185806A2D47}" type="slidenum">
              <a:rPr lang="de-DE" smtClean="0"/>
              <a:t>‹Nr.›</a:t>
            </a:fld>
            <a:endParaRPr lang="de-DE"/>
          </a:p>
        </p:txBody>
      </p:sp>
    </p:spTree>
    <p:extLst>
      <p:ext uri="{BB962C8B-B14F-4D97-AF65-F5344CB8AC3E}">
        <p14:creationId xmlns:p14="http://schemas.microsoft.com/office/powerpoint/2010/main" val="722086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F4E360A-ECDF-40A8-B74D-2CBDC946AB66}" type="datetimeFigureOut">
              <a:rPr lang="de-DE" smtClean="0"/>
              <a:t>10.02.2023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6EAEAB03-6B8C-45A5-9C5D-1185806A2D47}" type="slidenum">
              <a:rPr lang="de-DE" smtClean="0"/>
              <a:t>‹Nr.›</a:t>
            </a:fld>
            <a:endParaRPr lang="de-DE"/>
          </a:p>
        </p:txBody>
      </p:sp>
      <p:sp>
        <p:nvSpPr>
          <p:cNvPr id="10" name="Titel 1">
            <a:extLst>
              <a:ext uri="{FF2B5EF4-FFF2-40B4-BE49-F238E27FC236}">
                <a16:creationId xmlns:a16="http://schemas.microsoft.com/office/drawing/2014/main" id="{D53CB1F1-DBA0-4610-B080-C3095E04F335}"/>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23043005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3" name="Datumsplatzhalter 2"/>
          <p:cNvSpPr>
            <a:spLocks noGrp="1"/>
          </p:cNvSpPr>
          <p:nvPr>
            <p:ph type="dt" sz="half" idx="10"/>
          </p:nvPr>
        </p:nvSpPr>
        <p:spPr/>
        <p:txBody>
          <a:bodyPr/>
          <a:lstStyle/>
          <a:p>
            <a:fld id="{2F4E360A-ECDF-40A8-B74D-2CBDC946AB66}" type="datetimeFigureOut">
              <a:rPr lang="de-DE" smtClean="0"/>
              <a:t>10.02.2023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6EAEAB03-6B8C-45A5-9C5D-1185806A2D47}" type="slidenum">
              <a:rPr lang="de-DE" smtClean="0"/>
              <a:t>‹Nr.›</a:t>
            </a:fld>
            <a:endParaRPr lang="de-DE"/>
          </a:p>
        </p:txBody>
      </p:sp>
      <p:sp>
        <p:nvSpPr>
          <p:cNvPr id="6" name="Titel 1">
            <a:extLst>
              <a:ext uri="{FF2B5EF4-FFF2-40B4-BE49-F238E27FC236}">
                <a16:creationId xmlns:a16="http://schemas.microsoft.com/office/drawing/2014/main" id="{ABDEA2E2-6395-484A-B7A7-C09EB5B48614}"/>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17389144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2F4E360A-ECDF-40A8-B74D-2CBDC946AB66}" type="datetimeFigureOut">
              <a:rPr lang="de-DE" smtClean="0"/>
              <a:t>10.02.2023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6EAEAB03-6B8C-45A5-9C5D-1185806A2D47}" type="slidenum">
              <a:rPr lang="de-DE" smtClean="0"/>
              <a:t>‹Nr.›</a:t>
            </a:fld>
            <a:endParaRPr lang="de-DE"/>
          </a:p>
        </p:txBody>
      </p:sp>
      <p:pic>
        <p:nvPicPr>
          <p:cNvPr id="5" name="Grafik 4" descr="Logo von LArS.nrw: Roter Schriftzug">
            <a:extLst>
              <a:ext uri="{FF2B5EF4-FFF2-40B4-BE49-F238E27FC236}">
                <a16:creationId xmlns:a16="http://schemas.microsoft.com/office/drawing/2014/main" id="{DDE7768B-DEE0-4EA2-9F05-87F59EF18313}"/>
              </a:ext>
              <a:ext uri="{C183D7F6-B498-43B3-948B-1728B52AA6E4}">
                <adec:decorative xmlns:adec="http://schemas.microsoft.com/office/drawing/2017/decorative" xmlns="" val="0"/>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798434" y="19174"/>
            <a:ext cx="1198245" cy="503555"/>
          </a:xfrm>
          <a:prstGeom prst="rect">
            <a:avLst/>
          </a:prstGeom>
          <a:noFill/>
          <a:ln>
            <a:noFill/>
          </a:ln>
        </p:spPr>
      </p:pic>
    </p:spTree>
    <p:extLst>
      <p:ext uri="{BB962C8B-B14F-4D97-AF65-F5344CB8AC3E}">
        <p14:creationId xmlns:p14="http://schemas.microsoft.com/office/powerpoint/2010/main" val="41832799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752474"/>
            <a:ext cx="3932237" cy="1304925"/>
          </a:xfrm>
          <a:prstGeom prst="rect">
            <a:avLst/>
          </a:prstGeo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2F4E360A-ECDF-40A8-B74D-2CBDC946AB66}" type="datetimeFigureOut">
              <a:rPr lang="de-DE" smtClean="0"/>
              <a:t>10.02.2023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EAEAB03-6B8C-45A5-9C5D-1185806A2D47}" type="slidenum">
              <a:rPr lang="de-DE" smtClean="0"/>
              <a:t>‹Nr.›</a:t>
            </a:fld>
            <a:endParaRPr lang="de-DE"/>
          </a:p>
        </p:txBody>
      </p:sp>
    </p:spTree>
    <p:extLst>
      <p:ext uri="{BB962C8B-B14F-4D97-AF65-F5344CB8AC3E}">
        <p14:creationId xmlns:p14="http://schemas.microsoft.com/office/powerpoint/2010/main" val="890683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2F4E360A-ECDF-40A8-B74D-2CBDC946AB66}" type="datetimeFigureOut">
              <a:rPr lang="de-DE" smtClean="0"/>
              <a:t>10.02.2023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EAEAB03-6B8C-45A5-9C5D-1185806A2D47}" type="slidenum">
              <a:rPr lang="de-DE" smtClean="0"/>
              <a:t>‹Nr.›</a:t>
            </a:fld>
            <a:endParaRPr lang="de-DE"/>
          </a:p>
        </p:txBody>
      </p:sp>
      <p:sp>
        <p:nvSpPr>
          <p:cNvPr id="8" name="Titel 1">
            <a:extLst>
              <a:ext uri="{FF2B5EF4-FFF2-40B4-BE49-F238E27FC236}">
                <a16:creationId xmlns:a16="http://schemas.microsoft.com/office/drawing/2014/main" id="{1F15DB92-85BB-4365-9E19-8ABC43C5032F}"/>
              </a:ext>
            </a:extLst>
          </p:cNvPr>
          <p:cNvSpPr>
            <a:spLocks noGrp="1"/>
          </p:cNvSpPr>
          <p:nvPr>
            <p:ph type="title"/>
          </p:nvPr>
        </p:nvSpPr>
        <p:spPr>
          <a:xfrm>
            <a:off x="839788" y="752474"/>
            <a:ext cx="3932237" cy="1304925"/>
          </a:xfrm>
          <a:prstGeom prst="rect">
            <a:avLst/>
          </a:prstGeom>
        </p:spPr>
        <p:txBody>
          <a:bodyPr anchor="b"/>
          <a:lstStyle>
            <a:lvl1pPr>
              <a:defRPr sz="3200"/>
            </a:lvl1pPr>
          </a:lstStyle>
          <a:p>
            <a:r>
              <a:rPr lang="de-DE"/>
              <a:t>Titelmasterformat durch Klicken bearbeiten</a:t>
            </a:r>
          </a:p>
        </p:txBody>
      </p:sp>
    </p:spTree>
    <p:extLst>
      <p:ext uri="{BB962C8B-B14F-4D97-AF65-F5344CB8AC3E}">
        <p14:creationId xmlns:p14="http://schemas.microsoft.com/office/powerpoint/2010/main" val="36832845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771525"/>
            <a:ext cx="10515600" cy="919164"/>
          </a:xfrm>
          <a:prstGeom prst="rect">
            <a:avLst/>
          </a:prstGeom>
        </p:spPr>
        <p:txBody>
          <a:bodyPr vert="horz" lIns="91440" tIns="45720" rIns="91440" bIns="45720" rtlCol="0" anchor="ctr">
            <a:normAutofit/>
          </a:bodyPr>
          <a:lstStyle/>
          <a:p>
            <a:r>
              <a:rPr lang="de-DE" dirty="0"/>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4E360A-ECDF-40A8-B74D-2CBDC946AB66}" type="datetimeFigureOut">
              <a:rPr lang="de-DE" smtClean="0"/>
              <a:t>10.02.2023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AEAB03-6B8C-45A5-9C5D-1185806A2D47}" type="slidenum">
              <a:rPr lang="de-DE" smtClean="0"/>
              <a:t>‹Nr.›</a:t>
            </a:fld>
            <a:endParaRPr lang="de-DE"/>
          </a:p>
        </p:txBody>
      </p:sp>
      <p:sp>
        <p:nvSpPr>
          <p:cNvPr id="10" name="Rechteck 9">
            <a:extLst>
              <a:ext uri="{FF2B5EF4-FFF2-40B4-BE49-F238E27FC236}">
                <a16:creationId xmlns:a16="http://schemas.microsoft.com/office/drawing/2014/main" id="{D50FB6CE-785A-40D6-BFAE-3380B157A22E}"/>
              </a:ext>
            </a:extLst>
          </p:cNvPr>
          <p:cNvSpPr/>
          <p:nvPr userDrawn="1"/>
        </p:nvSpPr>
        <p:spPr>
          <a:xfrm>
            <a:off x="0" y="-40775"/>
            <a:ext cx="12192000" cy="62345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Grafik 10" descr="Logo von LArS.nrw: Roter Schriftzug">
            <a:extLst>
              <a:ext uri="{FF2B5EF4-FFF2-40B4-BE49-F238E27FC236}">
                <a16:creationId xmlns:a16="http://schemas.microsoft.com/office/drawing/2014/main" id="{7DAFC7D2-5B54-4899-8F0D-4226F691E44C}"/>
              </a:ext>
              <a:ext uri="{C183D7F6-B498-43B3-948B-1728B52AA6E4}">
                <adec:decorative xmlns:adec="http://schemas.microsoft.com/office/drawing/2017/decorative" xmlns="" val="0"/>
              </a:ext>
            </a:extLst>
          </p:cNvPr>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0850192" y="19174"/>
            <a:ext cx="1198245" cy="503555"/>
          </a:xfrm>
          <a:prstGeom prst="rect">
            <a:avLst/>
          </a:prstGeom>
          <a:noFill/>
          <a:ln>
            <a:noFill/>
          </a:ln>
        </p:spPr>
      </p:pic>
    </p:spTree>
    <p:extLst>
      <p:ext uri="{BB962C8B-B14F-4D97-AF65-F5344CB8AC3E}">
        <p14:creationId xmlns:p14="http://schemas.microsoft.com/office/powerpoint/2010/main" val="33882945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a:extLst>
              <a:ext uri="{FF2B5EF4-FFF2-40B4-BE49-F238E27FC236}">
                <a16:creationId xmlns:a16="http://schemas.microsoft.com/office/drawing/2014/main" id="{3DE091A0-4285-42C0-9778-8710322FBB83}"/>
              </a:ext>
            </a:extLst>
          </p:cNvPr>
          <p:cNvSpPr>
            <a:spLocks noGrp="1"/>
          </p:cNvSpPr>
          <p:nvPr>
            <p:ph type="subTitle" idx="1"/>
          </p:nvPr>
        </p:nvSpPr>
        <p:spPr>
          <a:xfrm>
            <a:off x="3414345" y="5028318"/>
            <a:ext cx="5908431" cy="1005131"/>
          </a:xfrm>
        </p:spPr>
        <p:txBody>
          <a:bodyPr>
            <a:noAutofit/>
          </a:bodyPr>
          <a:lstStyle/>
          <a:p>
            <a:r>
              <a:rPr lang="de-DE" sz="1600" dirty="0"/>
              <a:t>Lernen mit Animationsfilmen realer Szenen sozialwissenschaftlicher</a:t>
            </a:r>
            <a:br>
              <a:rPr lang="de-DE" sz="1600" dirty="0"/>
            </a:br>
            <a:r>
              <a:rPr lang="de-DE" sz="1600" dirty="0"/>
              <a:t>Unterrichtsfächer: ein digitales Lehr-/Lernangebot zur</a:t>
            </a:r>
            <a:br>
              <a:rPr lang="de-DE" sz="1600" dirty="0"/>
            </a:br>
            <a:r>
              <a:rPr lang="de-DE" sz="1600" dirty="0"/>
              <a:t>Professionalisierung angehender Lehrkräfte</a:t>
            </a:r>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22413" y="1395423"/>
            <a:ext cx="5747174" cy="3232785"/>
          </a:xfrm>
          <a:prstGeom prst="rect">
            <a:avLst/>
          </a:prstGeom>
        </p:spPr>
      </p:pic>
      <p:sp>
        <p:nvSpPr>
          <p:cNvPr id="5" name="Rechteck 4"/>
          <p:cNvSpPr/>
          <p:nvPr/>
        </p:nvSpPr>
        <p:spPr>
          <a:xfrm>
            <a:off x="3983883" y="995313"/>
            <a:ext cx="4224234" cy="400110"/>
          </a:xfrm>
          <a:prstGeom prst="rect">
            <a:avLst/>
          </a:prstGeom>
        </p:spPr>
        <p:txBody>
          <a:bodyPr wrap="none">
            <a:spAutoFit/>
          </a:bodyPr>
          <a:lstStyle/>
          <a:p>
            <a:pPr lvl="0" algn="ctr"/>
            <a:r>
              <a:rPr lang="de-DE" sz="2000" dirty="0">
                <a:solidFill>
                  <a:srgbClr val="44546A">
                    <a:lumMod val="50000"/>
                  </a:srgbClr>
                </a:solidFill>
                <a:latin typeface="+mj-lt"/>
              </a:rPr>
              <a:t>Einstieg mit Karikatur I/II (JG 9)</a:t>
            </a:r>
          </a:p>
        </p:txBody>
      </p:sp>
    </p:spTree>
    <p:extLst>
      <p:ext uri="{BB962C8B-B14F-4D97-AF65-F5344CB8AC3E}">
        <p14:creationId xmlns:p14="http://schemas.microsoft.com/office/powerpoint/2010/main" val="36165670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Titel 5"/>
          <p:cNvSpPr>
            <a:spLocks noGrp="1"/>
          </p:cNvSpPr>
          <p:nvPr>
            <p:ph type="title"/>
          </p:nvPr>
        </p:nvSpPr>
        <p:spPr>
          <a:xfrm>
            <a:off x="-2160000" y="1440000"/>
            <a:ext cx="10515600" cy="482138"/>
          </a:xfrm>
        </p:spPr>
        <p:txBody>
          <a:bodyPr>
            <a:normAutofit/>
          </a:bodyPr>
          <a:lstStyle/>
          <a:p>
            <a:pPr algn="ctr"/>
            <a:r>
              <a:rPr lang="de-DE" sz="2400" b="1" dirty="0" smtClean="0">
                <a:solidFill>
                  <a:schemeClr val="tx2">
                    <a:lumMod val="50000"/>
                  </a:schemeClr>
                </a:solidFill>
                <a:latin typeface="Mont Bold" panose="00000900000000000000" pitchFamily="50" charset="0"/>
                <a:cs typeface="Arial" panose="020B0604020202020204" pitchFamily="34" charset="0"/>
              </a:rPr>
              <a:t>Aufgabe 1</a:t>
            </a:r>
            <a:endParaRPr lang="de-DE" sz="2400" b="1" dirty="0">
              <a:solidFill>
                <a:schemeClr val="tx2">
                  <a:lumMod val="50000"/>
                </a:schemeClr>
              </a:solidFill>
              <a:latin typeface="Mont Bold" panose="00000900000000000000" pitchFamily="50" charset="0"/>
              <a:cs typeface="Arial" panose="020B0604020202020204" pitchFamily="34" charset="0"/>
            </a:endParaRPr>
          </a:p>
        </p:txBody>
      </p:sp>
      <p:sp>
        <p:nvSpPr>
          <p:cNvPr id="7" name="Inhaltsplatzhalter 6"/>
          <p:cNvSpPr>
            <a:spLocks noGrp="1"/>
          </p:cNvSpPr>
          <p:nvPr>
            <p:ph idx="1"/>
          </p:nvPr>
        </p:nvSpPr>
        <p:spPr>
          <a:xfrm>
            <a:off x="1980000" y="1980000"/>
            <a:ext cx="7920000" cy="3600000"/>
          </a:xfrm>
        </p:spPr>
        <p:txBody>
          <a:bodyPr anchor="t">
            <a:normAutofit/>
          </a:bodyPr>
          <a:lstStyle/>
          <a:p>
            <a:pPr marL="0" indent="0">
              <a:lnSpc>
                <a:spcPct val="150000"/>
              </a:lnSpc>
              <a:buNone/>
            </a:pPr>
            <a:r>
              <a:rPr lang="de-DE" sz="2000" dirty="0">
                <a:cs typeface="Arial" panose="020B0604020202020204" pitchFamily="34" charset="0"/>
              </a:rPr>
              <a:t>Schauen Sie die Videos erneut an und überprüfen Sie, welche Bildelemente beschrieben und gedeutet werden. Nutzen Sie dazu Ihren Erwartungshorizont aus der Vorbereitungsaufgabe. Schätzen Sie anschließend ein, inwiefern die Karikatur ausreichend beschrieben und gedeutet wurde und begründen Sie Ihre Antworten in wenigen Sätzen.</a:t>
            </a:r>
            <a:endParaRPr lang="de-DE" sz="2000" dirty="0" smtClean="0">
              <a:latin typeface="Arial" panose="020B0604020202020204" pitchFamily="34" charset="0"/>
              <a:cs typeface="Arial" panose="020B0604020202020204" pitchFamily="34" charset="0"/>
            </a:endParaRPr>
          </a:p>
          <a:p>
            <a:pPr marL="0" indent="0">
              <a:lnSpc>
                <a:spcPct val="150000"/>
              </a:lnSpc>
              <a:buNone/>
            </a:pPr>
            <a:endParaRPr lang="de-DE"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364363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Titel 5"/>
          <p:cNvSpPr>
            <a:spLocks noGrp="1"/>
          </p:cNvSpPr>
          <p:nvPr>
            <p:ph type="title"/>
          </p:nvPr>
        </p:nvSpPr>
        <p:spPr>
          <a:xfrm>
            <a:off x="-2160000" y="1440000"/>
            <a:ext cx="10515600" cy="482138"/>
          </a:xfrm>
        </p:spPr>
        <p:txBody>
          <a:bodyPr>
            <a:normAutofit/>
          </a:bodyPr>
          <a:lstStyle/>
          <a:p>
            <a:pPr algn="ctr"/>
            <a:r>
              <a:rPr lang="de-DE" sz="2400" b="1" dirty="0" smtClean="0">
                <a:solidFill>
                  <a:schemeClr val="tx2">
                    <a:lumMod val="50000"/>
                  </a:schemeClr>
                </a:solidFill>
                <a:latin typeface="Mont Bold" panose="00000900000000000000" pitchFamily="50" charset="0"/>
                <a:cs typeface="Arial" panose="020B0604020202020204" pitchFamily="34" charset="0"/>
              </a:rPr>
              <a:t>Aufgabe 2</a:t>
            </a:r>
            <a:endParaRPr lang="de-DE" sz="2400" b="1" dirty="0">
              <a:solidFill>
                <a:schemeClr val="tx2">
                  <a:lumMod val="50000"/>
                </a:schemeClr>
              </a:solidFill>
              <a:latin typeface="Mont Bold" panose="00000900000000000000" pitchFamily="50" charset="0"/>
              <a:cs typeface="Arial" panose="020B0604020202020204" pitchFamily="34" charset="0"/>
            </a:endParaRPr>
          </a:p>
        </p:txBody>
      </p:sp>
      <p:sp>
        <p:nvSpPr>
          <p:cNvPr id="7" name="Inhaltsplatzhalter 6"/>
          <p:cNvSpPr>
            <a:spLocks noGrp="1"/>
          </p:cNvSpPr>
          <p:nvPr>
            <p:ph idx="1"/>
          </p:nvPr>
        </p:nvSpPr>
        <p:spPr>
          <a:xfrm>
            <a:off x="1980000" y="1980000"/>
            <a:ext cx="7920000" cy="3600000"/>
          </a:xfrm>
        </p:spPr>
        <p:txBody>
          <a:bodyPr anchor="t">
            <a:normAutofit/>
          </a:bodyPr>
          <a:lstStyle/>
          <a:p>
            <a:pPr marL="0" indent="0">
              <a:lnSpc>
                <a:spcPct val="150000"/>
              </a:lnSpc>
              <a:buNone/>
            </a:pPr>
            <a:r>
              <a:rPr lang="de-DE" sz="2000" dirty="0">
                <a:cs typeface="Arial" panose="020B0604020202020204" pitchFamily="34" charset="0"/>
              </a:rPr>
              <a:t>Beschreiben Sie, inwiefern in den beiden Filmen die Schritte Beschreiben, Deuten und Bewerten voneinander getrennt werden. Gibt es Schrittvermengungen?</a:t>
            </a:r>
          </a:p>
          <a:p>
            <a:pPr marL="0" indent="0">
              <a:lnSpc>
                <a:spcPct val="150000"/>
              </a:lnSpc>
              <a:buNone/>
            </a:pPr>
            <a:endParaRPr lang="de-DE"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485140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160000" y="1440000"/>
            <a:ext cx="10515600" cy="482138"/>
          </a:xfrm>
        </p:spPr>
        <p:txBody>
          <a:bodyPr>
            <a:normAutofit/>
          </a:bodyPr>
          <a:lstStyle/>
          <a:p>
            <a:pPr algn="ctr"/>
            <a:r>
              <a:rPr lang="de-DE" sz="2400" dirty="0" smtClean="0">
                <a:solidFill>
                  <a:schemeClr val="tx2">
                    <a:lumMod val="50000"/>
                  </a:schemeClr>
                </a:solidFill>
                <a:latin typeface="Mont Bold" panose="00000900000000000000" pitchFamily="50" charset="0"/>
                <a:cs typeface="Arial" panose="020B0604020202020204" pitchFamily="34" charset="0"/>
              </a:rPr>
              <a:t>Aufgabe 3</a:t>
            </a:r>
            <a:endParaRPr lang="de-DE" sz="2400" dirty="0">
              <a:solidFill>
                <a:schemeClr val="tx2">
                  <a:lumMod val="50000"/>
                </a:schemeClr>
              </a:solidFill>
              <a:latin typeface="Mont Bold" panose="00000900000000000000" pitchFamily="50" charset="0"/>
              <a:cs typeface="Arial" panose="020B0604020202020204" pitchFamily="34" charset="0"/>
            </a:endParaRPr>
          </a:p>
        </p:txBody>
      </p:sp>
      <p:sp>
        <p:nvSpPr>
          <p:cNvPr id="7" name="Inhaltsplatzhalter 6"/>
          <p:cNvSpPr>
            <a:spLocks noGrp="1"/>
          </p:cNvSpPr>
          <p:nvPr>
            <p:ph idx="1"/>
          </p:nvPr>
        </p:nvSpPr>
        <p:spPr>
          <a:xfrm>
            <a:off x="1980000" y="1980000"/>
            <a:ext cx="7920000" cy="3600000"/>
          </a:xfrm>
        </p:spPr>
        <p:txBody>
          <a:bodyPr>
            <a:normAutofit/>
          </a:bodyPr>
          <a:lstStyle/>
          <a:p>
            <a:pPr marL="0" indent="0">
              <a:lnSpc>
                <a:spcPct val="150000"/>
              </a:lnSpc>
              <a:buNone/>
            </a:pPr>
            <a:r>
              <a:rPr lang="de-DE" sz="2000" dirty="0" smtClean="0">
                <a:cs typeface="Arial" panose="020B0604020202020204" pitchFamily="34" charset="0"/>
              </a:rPr>
              <a:t>Analysieren </a:t>
            </a:r>
            <a:r>
              <a:rPr lang="de-DE" sz="2000" dirty="0">
                <a:cs typeface="Arial" panose="020B0604020202020204" pitchFamily="34" charset="0"/>
              </a:rPr>
              <a:t>Sie: Welche der in der Vorbereitungsaufgabe antizipierten Vermutungen (Anforderungsniveau der Karikatur) sind in den Videos tatsächlich eingetreten? Notieren Sie diese kurz in wenigen Sätzen.</a:t>
            </a:r>
          </a:p>
        </p:txBody>
      </p:sp>
    </p:spTree>
    <p:extLst>
      <p:ext uri="{BB962C8B-B14F-4D97-AF65-F5344CB8AC3E}">
        <p14:creationId xmlns:p14="http://schemas.microsoft.com/office/powerpoint/2010/main" val="7081380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160000" y="1440000"/>
            <a:ext cx="10515600" cy="482138"/>
          </a:xfrm>
        </p:spPr>
        <p:txBody>
          <a:bodyPr>
            <a:normAutofit/>
          </a:bodyPr>
          <a:lstStyle/>
          <a:p>
            <a:pPr algn="ctr"/>
            <a:r>
              <a:rPr lang="de-DE" sz="2400" dirty="0" smtClean="0">
                <a:solidFill>
                  <a:schemeClr val="tx2">
                    <a:lumMod val="50000"/>
                  </a:schemeClr>
                </a:solidFill>
                <a:latin typeface="Mont Bold" panose="00000900000000000000" pitchFamily="50" charset="0"/>
                <a:cs typeface="Arial" panose="020B0604020202020204" pitchFamily="34" charset="0"/>
              </a:rPr>
              <a:t>Aufgabe 4</a:t>
            </a:r>
            <a:endParaRPr lang="de-DE" sz="2400" dirty="0">
              <a:solidFill>
                <a:schemeClr val="tx2">
                  <a:lumMod val="50000"/>
                </a:schemeClr>
              </a:solidFill>
              <a:latin typeface="Mont Bold" panose="00000900000000000000" pitchFamily="50" charset="0"/>
              <a:cs typeface="Arial" panose="020B0604020202020204" pitchFamily="34" charset="0"/>
            </a:endParaRPr>
          </a:p>
        </p:txBody>
      </p:sp>
      <p:sp>
        <p:nvSpPr>
          <p:cNvPr id="7" name="Inhaltsplatzhalter 6"/>
          <p:cNvSpPr>
            <a:spLocks noGrp="1"/>
          </p:cNvSpPr>
          <p:nvPr>
            <p:ph idx="1"/>
          </p:nvPr>
        </p:nvSpPr>
        <p:spPr>
          <a:xfrm>
            <a:off x="1980000" y="1980000"/>
            <a:ext cx="7920000" cy="3600000"/>
          </a:xfrm>
        </p:spPr>
        <p:txBody>
          <a:bodyPr>
            <a:normAutofit/>
          </a:bodyPr>
          <a:lstStyle/>
          <a:p>
            <a:pPr marL="0" indent="0">
              <a:lnSpc>
                <a:spcPct val="150000"/>
              </a:lnSpc>
              <a:buNone/>
            </a:pPr>
            <a:r>
              <a:rPr lang="de-DE" sz="2000" dirty="0" smtClean="0">
                <a:cs typeface="Arial" panose="020B0604020202020204" pitchFamily="34" charset="0"/>
              </a:rPr>
              <a:t>Welche </a:t>
            </a:r>
            <a:r>
              <a:rPr lang="de-DE" sz="2000" dirty="0">
                <a:cs typeface="Arial" panose="020B0604020202020204" pitchFamily="34" charset="0"/>
              </a:rPr>
              <a:t>Realisierung der Karikaturanalyse ist aus Ihrer Sicht besser gelungen? Stellen Sie hierzu Stärken und Schwächen der Realisierungen vergleichend gegenüber.</a:t>
            </a:r>
          </a:p>
        </p:txBody>
      </p:sp>
    </p:spTree>
    <p:extLst>
      <p:ext uri="{BB962C8B-B14F-4D97-AF65-F5344CB8AC3E}">
        <p14:creationId xmlns:p14="http://schemas.microsoft.com/office/powerpoint/2010/main" val="22137922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160000" y="1440000"/>
            <a:ext cx="10515600" cy="482138"/>
          </a:xfrm>
        </p:spPr>
        <p:txBody>
          <a:bodyPr>
            <a:normAutofit/>
          </a:bodyPr>
          <a:lstStyle/>
          <a:p>
            <a:pPr algn="ctr"/>
            <a:r>
              <a:rPr lang="de-DE" sz="2400" dirty="0" smtClean="0">
                <a:solidFill>
                  <a:schemeClr val="tx2">
                    <a:lumMod val="50000"/>
                  </a:schemeClr>
                </a:solidFill>
                <a:latin typeface="Mont Bold" panose="00000900000000000000" pitchFamily="50" charset="0"/>
                <a:cs typeface="Arial" panose="020B0604020202020204" pitchFamily="34" charset="0"/>
              </a:rPr>
              <a:t>Aufgabe 5</a:t>
            </a:r>
            <a:endParaRPr lang="de-DE" sz="2400" dirty="0">
              <a:solidFill>
                <a:schemeClr val="tx2">
                  <a:lumMod val="50000"/>
                </a:schemeClr>
              </a:solidFill>
              <a:latin typeface="Mont Bold" panose="00000900000000000000" pitchFamily="50" charset="0"/>
              <a:cs typeface="Arial" panose="020B0604020202020204" pitchFamily="34" charset="0"/>
            </a:endParaRPr>
          </a:p>
        </p:txBody>
      </p:sp>
      <p:sp>
        <p:nvSpPr>
          <p:cNvPr id="7" name="Inhaltsplatzhalter 6"/>
          <p:cNvSpPr>
            <a:spLocks noGrp="1"/>
          </p:cNvSpPr>
          <p:nvPr>
            <p:ph idx="1"/>
          </p:nvPr>
        </p:nvSpPr>
        <p:spPr>
          <a:xfrm>
            <a:off x="1980000" y="1980000"/>
            <a:ext cx="7920000" cy="4780029"/>
          </a:xfrm>
        </p:spPr>
        <p:txBody>
          <a:bodyPr>
            <a:normAutofit lnSpcReduction="10000"/>
          </a:bodyPr>
          <a:lstStyle/>
          <a:p>
            <a:pPr marL="0" indent="0">
              <a:lnSpc>
                <a:spcPct val="150000"/>
              </a:lnSpc>
              <a:buNone/>
            </a:pPr>
            <a:r>
              <a:rPr lang="de-DE" sz="2000" dirty="0">
                <a:cs typeface="Arial" panose="020B0604020202020204" pitchFamily="34" charset="0"/>
              </a:rPr>
              <a:t>Recherchieren Sie eine Karikatur für einen vergleichbaren </a:t>
            </a:r>
            <a:r>
              <a:rPr lang="de-DE" sz="2000" dirty="0" err="1">
                <a:cs typeface="Arial" panose="020B0604020202020204" pitchFamily="34" charset="0"/>
              </a:rPr>
              <a:t>Lernendenkontext</a:t>
            </a:r>
            <a:r>
              <a:rPr lang="de-DE" sz="2000" dirty="0">
                <a:cs typeface="Arial" panose="020B0604020202020204" pitchFamily="34" charset="0"/>
              </a:rPr>
              <a:t> (9. Klasse Gymnasium), die den Lerngegenstand (Rechtsextremismus, Parteiverbot, wehrhafte Demokratie) in aktueller Form aufgreift. Begründen Sie Ihre Auswahl, indem Sie das Potenzial und mögliche Schwierigkeiten für den Einsatz in der Einstiegsphase des Unterrichts herausstellen</a:t>
            </a:r>
            <a:r>
              <a:rPr lang="de-DE" sz="2000" dirty="0" smtClean="0">
                <a:cs typeface="Arial" panose="020B0604020202020204" pitchFamily="34" charset="0"/>
              </a:rPr>
              <a:t>.</a:t>
            </a:r>
          </a:p>
          <a:p>
            <a:pPr marL="0" indent="0">
              <a:lnSpc>
                <a:spcPct val="150000"/>
              </a:lnSpc>
              <a:buNone/>
            </a:pPr>
            <a:r>
              <a:rPr lang="de-DE" sz="1200" dirty="0" smtClean="0">
                <a:cs typeface="Arial" panose="020B0604020202020204" pitchFamily="34" charset="0"/>
              </a:rPr>
              <a:t>Mögliche Quellen:</a:t>
            </a:r>
          </a:p>
          <a:p>
            <a:pPr marL="0" indent="0">
              <a:lnSpc>
                <a:spcPct val="150000"/>
              </a:lnSpc>
              <a:buNone/>
            </a:pPr>
            <a:r>
              <a:rPr lang="de-DE" sz="1200" dirty="0" smtClean="0">
                <a:cs typeface="Arial" panose="020B0604020202020204" pitchFamily="34" charset="0"/>
              </a:rPr>
              <a:t>www.burkhard-mohr.de		www.hdg.de/karikatur/view/karikaturen.html</a:t>
            </a:r>
            <a:r>
              <a:rPr lang="de-DE" sz="1200" dirty="0">
                <a:cs typeface="Arial" panose="020B0604020202020204" pitchFamily="34" charset="0"/>
              </a:rPr>
              <a:t/>
            </a:r>
            <a:br>
              <a:rPr lang="de-DE" sz="1200" dirty="0">
                <a:cs typeface="Arial" panose="020B0604020202020204" pitchFamily="34" charset="0"/>
              </a:rPr>
            </a:br>
            <a:r>
              <a:rPr lang="de-DE" sz="1200" dirty="0" smtClean="0">
                <a:cs typeface="Arial" panose="020B0604020202020204" pitchFamily="34" charset="0"/>
              </a:rPr>
              <a:t>www.horschcartoons.de		www.janson-karikatur.de</a:t>
            </a:r>
            <a:r>
              <a:rPr lang="de-DE" sz="1200" dirty="0">
                <a:cs typeface="Arial" panose="020B0604020202020204" pitchFamily="34" charset="0"/>
              </a:rPr>
              <a:t/>
            </a:r>
            <a:br>
              <a:rPr lang="de-DE" sz="1200" dirty="0">
                <a:cs typeface="Arial" panose="020B0604020202020204" pitchFamily="34" charset="0"/>
              </a:rPr>
            </a:br>
            <a:r>
              <a:rPr lang="de-DE" sz="1200" dirty="0" smtClean="0">
                <a:cs typeface="Arial" panose="020B0604020202020204" pitchFamily="34" charset="0"/>
              </a:rPr>
              <a:t>www.karikatur-cartoon.de/politik</a:t>
            </a:r>
            <a:r>
              <a:rPr lang="de-DE" sz="1200" dirty="0">
                <a:cs typeface="Arial" panose="020B0604020202020204" pitchFamily="34" charset="0"/>
              </a:rPr>
              <a:t>	</a:t>
            </a:r>
            <a:r>
              <a:rPr lang="de-DE" sz="1200" dirty="0" smtClean="0">
                <a:cs typeface="Arial" panose="020B0604020202020204" pitchFamily="34" charset="0"/>
              </a:rPr>
              <a:t>	www.stuttmann-karikaturen.de</a:t>
            </a:r>
            <a:r>
              <a:rPr lang="de-DE" sz="1200" dirty="0">
                <a:cs typeface="Arial" panose="020B0604020202020204" pitchFamily="34" charset="0"/>
              </a:rPr>
              <a:t/>
            </a:r>
            <a:br>
              <a:rPr lang="de-DE" sz="1200" dirty="0">
                <a:cs typeface="Arial" panose="020B0604020202020204" pitchFamily="34" charset="0"/>
              </a:rPr>
            </a:br>
            <a:r>
              <a:rPr lang="de-DE" sz="1200" dirty="0" smtClean="0">
                <a:cs typeface="Arial" panose="020B0604020202020204" pitchFamily="34" charset="0"/>
              </a:rPr>
              <a:t>www.tomicek.de			www.wiedenroth-karikatur.de</a:t>
            </a:r>
            <a:endParaRPr lang="de-DE" sz="1200" dirty="0">
              <a:cs typeface="Arial" panose="020B0604020202020204" pitchFamily="34" charset="0"/>
            </a:endParaRPr>
          </a:p>
        </p:txBody>
      </p:sp>
    </p:spTree>
    <p:extLst>
      <p:ext uri="{BB962C8B-B14F-4D97-AF65-F5344CB8AC3E}">
        <p14:creationId xmlns:p14="http://schemas.microsoft.com/office/powerpoint/2010/main" val="8175071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26A518-2A2F-4A3A-A100-66146A855F8C}"/>
              </a:ext>
            </a:extLst>
          </p:cNvPr>
          <p:cNvSpPr>
            <a:spLocks noGrp="1"/>
          </p:cNvSpPr>
          <p:nvPr>
            <p:ph type="title"/>
          </p:nvPr>
        </p:nvSpPr>
        <p:spPr/>
        <p:txBody>
          <a:bodyPr/>
          <a:lstStyle/>
          <a:p>
            <a:pPr algn="ctr"/>
            <a:r>
              <a:rPr lang="de-DE" dirty="0"/>
              <a:t>Kontaktinformationen</a:t>
            </a:r>
          </a:p>
        </p:txBody>
      </p:sp>
      <p:sp>
        <p:nvSpPr>
          <p:cNvPr id="3" name="Inhaltsplatzhalter 2">
            <a:extLst>
              <a:ext uri="{FF2B5EF4-FFF2-40B4-BE49-F238E27FC236}">
                <a16:creationId xmlns:a16="http://schemas.microsoft.com/office/drawing/2014/main" id="{AC43E05E-B9FE-40D4-A530-CEF3C8297935}"/>
              </a:ext>
            </a:extLst>
          </p:cNvPr>
          <p:cNvSpPr>
            <a:spLocks noGrp="1"/>
          </p:cNvSpPr>
          <p:nvPr>
            <p:ph sz="half" idx="1"/>
          </p:nvPr>
        </p:nvSpPr>
        <p:spPr>
          <a:xfrm>
            <a:off x="838200" y="1825625"/>
            <a:ext cx="5181600" cy="3470275"/>
          </a:xfrm>
        </p:spPr>
        <p:txBody>
          <a:bodyPr>
            <a:normAutofit fontScale="40000" lnSpcReduction="20000"/>
          </a:bodyPr>
          <a:lstStyle/>
          <a:p>
            <a:pPr marL="0" indent="0">
              <a:lnSpc>
                <a:spcPct val="120000"/>
              </a:lnSpc>
              <a:buNone/>
            </a:pPr>
            <a:r>
              <a:rPr lang="de-DE" b="1" dirty="0">
                <a:latin typeface="+mj-lt"/>
              </a:rPr>
              <a:t>Konzept</a:t>
            </a:r>
            <a:r>
              <a:rPr lang="de-DE" dirty="0">
                <a:latin typeface="+mj-lt"/>
              </a:rPr>
              <a:t>  </a:t>
            </a:r>
          </a:p>
          <a:p>
            <a:pPr marL="0" indent="0">
              <a:lnSpc>
                <a:spcPct val="120000"/>
              </a:lnSpc>
              <a:buNone/>
            </a:pPr>
            <a:r>
              <a:rPr lang="de-DE" dirty="0"/>
              <a:t>Konsortialführung und Koordination: </a:t>
            </a:r>
            <a:r>
              <a:rPr lang="de-DE" dirty="0" err="1"/>
              <a:t>JProf</a:t>
            </a:r>
            <a:r>
              <a:rPr lang="de-DE" dirty="0"/>
              <a:t>. Dr. Dorothee Gronostay, Technische Universität </a:t>
            </a:r>
            <a:r>
              <a:rPr lang="de-DE" dirty="0" smtClean="0"/>
              <a:t>Dortmund.</a:t>
            </a:r>
            <a:br>
              <a:rPr lang="de-DE" dirty="0" smtClean="0"/>
            </a:br>
            <a:r>
              <a:rPr lang="de-DE" dirty="0" smtClean="0"/>
              <a:t>Projektleitung </a:t>
            </a:r>
            <a:r>
              <a:rPr lang="de-DE" dirty="0"/>
              <a:t>Standort Wuppertal: Vertr.-Prof. Dr. Katrin Hahn-Laudenberg, Bergische Universität </a:t>
            </a:r>
            <a:r>
              <a:rPr lang="de-DE" dirty="0" smtClean="0"/>
              <a:t>Wuppertal.</a:t>
            </a:r>
            <a:br>
              <a:rPr lang="de-DE" dirty="0" smtClean="0"/>
            </a:br>
            <a:r>
              <a:rPr lang="de-DE" dirty="0" smtClean="0"/>
              <a:t>Projektleitung </a:t>
            </a:r>
            <a:r>
              <a:rPr lang="de-DE" dirty="0"/>
              <a:t>Standort Duisburg-Essen: Prof. Dr. Sabine Manzel, Universität Duisburg-Essen. </a:t>
            </a:r>
          </a:p>
          <a:p>
            <a:pPr marL="0" indent="0">
              <a:lnSpc>
                <a:spcPct val="120000"/>
              </a:lnSpc>
              <a:buNone/>
            </a:pPr>
            <a:r>
              <a:rPr lang="de-DE" dirty="0"/>
              <a:t>Koordination: Dr. Jutta </a:t>
            </a:r>
            <a:r>
              <a:rPr lang="de-DE" dirty="0" err="1" smtClean="0"/>
              <a:t>Teuwsen</a:t>
            </a:r>
            <a:r>
              <a:rPr lang="de-DE" dirty="0" smtClean="0"/>
              <a:t>.</a:t>
            </a:r>
            <a:br>
              <a:rPr lang="de-DE" dirty="0" smtClean="0"/>
            </a:br>
            <a:r>
              <a:rPr lang="de-DE" dirty="0" smtClean="0"/>
              <a:t>Wissenschaftliche </a:t>
            </a:r>
            <a:r>
              <a:rPr lang="de-DE" dirty="0"/>
              <a:t>Mitarbeit: Simon Filler, Frederik Heyen, Marcus </a:t>
            </a:r>
            <a:r>
              <a:rPr lang="de-DE" dirty="0" err="1" smtClean="0"/>
              <a:t>Kindlinger</a:t>
            </a:r>
            <a:r>
              <a:rPr lang="de-DE" dirty="0" smtClean="0"/>
              <a:t>.</a:t>
            </a:r>
            <a:br>
              <a:rPr lang="de-DE" dirty="0" smtClean="0"/>
            </a:br>
            <a:r>
              <a:rPr lang="de-DE" dirty="0" smtClean="0"/>
              <a:t>Unterstützung </a:t>
            </a:r>
            <a:r>
              <a:rPr lang="de-DE" dirty="0"/>
              <a:t>und Beratung: AR Dr. Kerstin </a:t>
            </a:r>
            <a:r>
              <a:rPr lang="de-DE" dirty="0" err="1" smtClean="0"/>
              <a:t>Westerfeld</a:t>
            </a:r>
            <a:r>
              <a:rPr lang="de-DE" dirty="0" smtClean="0"/>
              <a:t>.</a:t>
            </a:r>
            <a:br>
              <a:rPr lang="de-DE" dirty="0" smtClean="0"/>
            </a:br>
            <a:r>
              <a:rPr lang="de-DE" dirty="0" smtClean="0"/>
              <a:t>Studentische </a:t>
            </a:r>
            <a:r>
              <a:rPr lang="de-DE" dirty="0"/>
              <a:t>und wissenschaftliche Hilfskräfte: Korcan Yeşil, Sophie Jakob-Elshoff, Katharina Militzer, Marc Moesch, Niklas Sieger. </a:t>
            </a:r>
          </a:p>
          <a:p>
            <a:pPr marL="0" indent="0">
              <a:lnSpc>
                <a:spcPct val="120000"/>
              </a:lnSpc>
              <a:buNone/>
            </a:pPr>
            <a:r>
              <a:rPr lang="de-DE" dirty="0"/>
              <a:t>Produktion und Design der Animationsfilme</a:t>
            </a:r>
          </a:p>
          <a:p>
            <a:pPr marL="0" indent="0">
              <a:lnSpc>
                <a:spcPct val="120000"/>
              </a:lnSpc>
              <a:buNone/>
            </a:pPr>
            <a:r>
              <a:rPr lang="de-DE" dirty="0"/>
              <a:t>Produktion: Niklas Hlawatsch. Design: Etienne Heinrich, Benjamin Zurek, Jonas Röck, Johanna Pfeffer. </a:t>
            </a:r>
          </a:p>
          <a:p>
            <a:pPr marL="0" indent="0">
              <a:lnSpc>
                <a:spcPct val="120000"/>
              </a:lnSpc>
              <a:buNone/>
            </a:pPr>
            <a:endParaRPr lang="de-DE" dirty="0"/>
          </a:p>
        </p:txBody>
      </p:sp>
      <p:sp>
        <p:nvSpPr>
          <p:cNvPr id="4" name="Inhaltsplatzhalter 3">
            <a:extLst>
              <a:ext uri="{FF2B5EF4-FFF2-40B4-BE49-F238E27FC236}">
                <a16:creationId xmlns:a16="http://schemas.microsoft.com/office/drawing/2014/main" id="{995389A0-7EEA-46DE-B1CA-8B6DA3BCA00F}"/>
              </a:ext>
            </a:extLst>
          </p:cNvPr>
          <p:cNvSpPr>
            <a:spLocks noGrp="1"/>
          </p:cNvSpPr>
          <p:nvPr>
            <p:ph sz="half" idx="2"/>
          </p:nvPr>
        </p:nvSpPr>
        <p:spPr>
          <a:xfrm>
            <a:off x="6172200" y="2724150"/>
            <a:ext cx="5181600" cy="4024122"/>
          </a:xfrm>
        </p:spPr>
        <p:txBody>
          <a:bodyPr>
            <a:normAutofit fontScale="40000" lnSpcReduction="20000"/>
          </a:bodyPr>
          <a:lstStyle/>
          <a:p>
            <a:pPr marL="0" indent="0">
              <a:lnSpc>
                <a:spcPct val="120000"/>
              </a:lnSpc>
              <a:buNone/>
            </a:pPr>
            <a:r>
              <a:rPr lang="de-DE" dirty="0">
                <a:cs typeface="Arial" panose="020B0604020202020204" pitchFamily="34" charset="0"/>
              </a:rPr>
              <a:t>Lernen mit Animationsfilmen realer Szenen sozialwissenschaftlicher Unterrichtsfächer: ein digitales Lehr- und Lernangebot zur Professionalisierung angehender Lehrkräfte.</a:t>
            </a:r>
          </a:p>
          <a:p>
            <a:pPr marL="0" indent="0">
              <a:lnSpc>
                <a:spcPct val="120000"/>
              </a:lnSpc>
              <a:buNone/>
            </a:pPr>
            <a:r>
              <a:rPr lang="de-DE" dirty="0">
                <a:cs typeface="Arial" panose="020B0604020202020204" pitchFamily="34" charset="0"/>
              </a:rPr>
              <a:t>Im Projekt </a:t>
            </a:r>
            <a:r>
              <a:rPr lang="de-DE" dirty="0" err="1">
                <a:cs typeface="Arial" panose="020B0604020202020204" pitchFamily="34" charset="0"/>
              </a:rPr>
              <a:t>LArS.nrw</a:t>
            </a:r>
            <a:r>
              <a:rPr lang="de-DE" dirty="0">
                <a:cs typeface="Arial" panose="020B0604020202020204" pitchFamily="34" charset="0"/>
              </a:rPr>
              <a:t> hat ein hochschulübergreifendes Team von Fachdidaktiker*innen weitere Comics, Animationsfilme sowie umfangreiche Lehr-/Lernmaterialien für den Einsatz in der Lehrer*</a:t>
            </a:r>
            <a:r>
              <a:rPr lang="de-DE" dirty="0" err="1">
                <a:cs typeface="Arial" panose="020B0604020202020204" pitchFamily="34" charset="0"/>
              </a:rPr>
              <a:t>innenbildung</a:t>
            </a:r>
            <a:r>
              <a:rPr lang="de-DE" dirty="0">
                <a:cs typeface="Arial" panose="020B0604020202020204" pitchFamily="34" charset="0"/>
              </a:rPr>
              <a:t> entwickelt. Alle Materialien stehen frei zugänglich auf </a:t>
            </a:r>
            <a:r>
              <a:rPr lang="de-DE" dirty="0" err="1">
                <a:cs typeface="Arial" panose="020B0604020202020204" pitchFamily="34" charset="0"/>
              </a:rPr>
              <a:t>ORCA.nrw</a:t>
            </a:r>
            <a:r>
              <a:rPr lang="de-DE" dirty="0">
                <a:cs typeface="Arial" panose="020B0604020202020204" pitchFamily="34" charset="0"/>
              </a:rPr>
              <a:t> (Open Resources Campus des Landes Nordrhein-Westfalen) zur Verfügung.</a:t>
            </a:r>
          </a:p>
          <a:p>
            <a:pPr marL="0" indent="0">
              <a:lnSpc>
                <a:spcPct val="120000"/>
              </a:lnSpc>
              <a:buNone/>
            </a:pPr>
            <a:r>
              <a:rPr lang="de-DE" dirty="0" smtClean="0">
                <a:cs typeface="Arial" panose="020B0604020202020204" pitchFamily="34" charset="0"/>
              </a:rPr>
              <a:t>Dieses Dokument ist lizensiert unter Creative </a:t>
            </a:r>
            <a:r>
              <a:rPr lang="de-DE" dirty="0" err="1" smtClean="0">
                <a:cs typeface="Arial" panose="020B0604020202020204" pitchFamily="34" charset="0"/>
              </a:rPr>
              <a:t>Commons</a:t>
            </a:r>
            <a:r>
              <a:rPr lang="de-DE" dirty="0" smtClean="0">
                <a:cs typeface="Arial" panose="020B0604020202020204" pitchFamily="34" charset="0"/>
              </a:rPr>
              <a:t> – Attribution-Share-</a:t>
            </a:r>
            <a:r>
              <a:rPr lang="de-DE" dirty="0" err="1" smtClean="0">
                <a:cs typeface="Arial" panose="020B0604020202020204" pitchFamily="34" charset="0"/>
              </a:rPr>
              <a:t>Alike</a:t>
            </a:r>
            <a:r>
              <a:rPr lang="de-DE" dirty="0" smtClean="0">
                <a:cs typeface="Arial" panose="020B0604020202020204" pitchFamily="34" charset="0"/>
              </a:rPr>
              <a:t> 4.0 International (CC BY-SA 4.0); ausgenommen sind die Logos und die Karikatur</a:t>
            </a:r>
            <a:r>
              <a:rPr lang="de-DE" dirty="0">
                <a:cs typeface="Arial" panose="020B0604020202020204" pitchFamily="34" charset="0"/>
              </a:rPr>
              <a:t>. Bei Verwendung bitte wie folgt angeben: </a:t>
            </a:r>
            <a:r>
              <a:rPr lang="de-DE" dirty="0" smtClean="0">
                <a:cs typeface="Arial" panose="020B0604020202020204" pitchFamily="34" charset="0"/>
              </a:rPr>
              <a:t>„Seminarfolien, </a:t>
            </a:r>
            <a:r>
              <a:rPr lang="de-DE" dirty="0">
                <a:cs typeface="Arial" panose="020B0604020202020204" pitchFamily="34" charset="0"/>
              </a:rPr>
              <a:t>Modul A, Modulteil </a:t>
            </a:r>
            <a:r>
              <a:rPr lang="de-DE" dirty="0" smtClean="0">
                <a:cs typeface="Arial" panose="020B0604020202020204" pitchFamily="34" charset="0"/>
              </a:rPr>
              <a:t>A1 „Einstieg </a:t>
            </a:r>
            <a:r>
              <a:rPr lang="de-DE" dirty="0">
                <a:cs typeface="Arial" panose="020B0604020202020204" pitchFamily="34" charset="0"/>
              </a:rPr>
              <a:t>mit Karikaturanalyse“ BY </a:t>
            </a:r>
            <a:r>
              <a:rPr lang="de-DE" dirty="0" smtClean="0">
                <a:cs typeface="Arial" panose="020B0604020202020204" pitchFamily="34" charset="0"/>
              </a:rPr>
              <a:t>LArS.nrw</a:t>
            </a:r>
            <a:endParaRPr lang="de-DE" dirty="0" smtClean="0">
              <a:cs typeface="Arial" panose="020B0604020202020204" pitchFamily="34" charset="0"/>
            </a:endParaRPr>
          </a:p>
        </p:txBody>
      </p:sp>
      <p:pic>
        <p:nvPicPr>
          <p:cNvPr id="5" name="Grafik 4" descr="Logo von LArS.nrw: Roter Schriftzug">
            <a:extLst>
              <a:ext uri="{FF2B5EF4-FFF2-40B4-BE49-F238E27FC236}">
                <a16:creationId xmlns:a16="http://schemas.microsoft.com/office/drawing/2014/main" id="{43C52E9C-84D7-4CD1-B9B9-8FEEB7879F2C}"/>
              </a:ext>
              <a:ext uri="{C183D7F6-B498-43B3-948B-1728B52AA6E4}">
                <adec:decorative xmlns:adec="http://schemas.microsoft.com/office/drawing/2017/decorative" xmlns="" val="0"/>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72200" y="1825625"/>
            <a:ext cx="1752600" cy="755650"/>
          </a:xfrm>
          <a:prstGeom prst="rect">
            <a:avLst/>
          </a:prstGeom>
          <a:noFill/>
          <a:ln>
            <a:noFill/>
          </a:ln>
        </p:spPr>
      </p:pic>
      <p:pic>
        <p:nvPicPr>
          <p:cNvPr id="10" name="Picture 8">
            <a:extLst>
              <a:ext uri="{FF2B5EF4-FFF2-40B4-BE49-F238E27FC236}">
                <a16:creationId xmlns:a16="http://schemas.microsoft.com/office/drawing/2014/main" id="{530A95E6-03B7-47AF-9A0F-B13ADBB6B4E0}"/>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67" t="5713" r="51405" b="-1"/>
          <a:stretch/>
        </p:blipFill>
        <p:spPr bwMode="auto">
          <a:xfrm>
            <a:off x="1563732" y="5512526"/>
            <a:ext cx="2005149" cy="839287"/>
          </a:xfrm>
          <a:prstGeom prst="rect">
            <a:avLst/>
          </a:prstGeom>
          <a:noFill/>
          <a:extLst>
            <a:ext uri="{909E8E84-426E-40DD-AFC4-6F175D3DCCD1}">
              <a14:hiddenFill xmlns:a14="http://schemas.microsoft.com/office/drawing/2010/main">
                <a:solidFill>
                  <a:srgbClr val="FFFFFF"/>
                </a:solidFill>
              </a14:hiddenFill>
            </a:ext>
          </a:extLst>
        </p:spPr>
      </p:pic>
      <p:pic>
        <p:nvPicPr>
          <p:cNvPr id="11" name="Grafik 10" descr="C:\Users\MBittner\AppData\Local\Microsoft\Windows\INetCache\Content.Word\tud_logo_cmyk.tif">
            <a:extLst>
              <a:ext uri="{FF2B5EF4-FFF2-40B4-BE49-F238E27FC236}">
                <a16:creationId xmlns:a16="http://schemas.microsoft.com/office/drawing/2014/main" id="{5EE3A582-E65F-4876-9C2A-C2494A131D6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10100" y="5704431"/>
            <a:ext cx="2657475" cy="427053"/>
          </a:xfrm>
          <a:prstGeom prst="rect">
            <a:avLst/>
          </a:prstGeom>
          <a:noFill/>
          <a:ln>
            <a:noFill/>
          </a:ln>
        </p:spPr>
      </p:pic>
      <p:pic>
        <p:nvPicPr>
          <p:cNvPr id="14" name="Grafik 13">
            <a:extLst>
              <a:ext uri="{FF2B5EF4-FFF2-40B4-BE49-F238E27FC236}">
                <a16:creationId xmlns:a16="http://schemas.microsoft.com/office/drawing/2014/main" id="{A7707001-C4C8-4045-896E-1AEA202BAEA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01025" y="5612776"/>
            <a:ext cx="2331720" cy="739037"/>
          </a:xfrm>
          <a:prstGeom prst="rect">
            <a:avLst/>
          </a:prstGeom>
        </p:spPr>
      </p:pic>
      <p:pic>
        <p:nvPicPr>
          <p:cNvPr id="6" name="Grafik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01025" y="1927353"/>
            <a:ext cx="1571625" cy="552193"/>
          </a:xfrm>
          <a:prstGeom prst="rect">
            <a:avLst/>
          </a:prstGeom>
        </p:spPr>
      </p:pic>
    </p:spTree>
    <p:extLst>
      <p:ext uri="{BB962C8B-B14F-4D97-AF65-F5344CB8AC3E}">
        <p14:creationId xmlns:p14="http://schemas.microsoft.com/office/powerpoint/2010/main" val="378732785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a:themeElements>
    <a:clrScheme name="Benutzerdefiniert 2">
      <a:dk1>
        <a:srgbClr val="002B44"/>
      </a:dk1>
      <a:lt1>
        <a:srgbClr val="F5F5F5"/>
      </a:lt1>
      <a:dk2>
        <a:srgbClr val="000000"/>
      </a:dk2>
      <a:lt2>
        <a:srgbClr val="FFFFFF"/>
      </a:lt2>
      <a:accent1>
        <a:srgbClr val="A90D00"/>
      </a:accent1>
      <a:accent2>
        <a:srgbClr val="D63100"/>
      </a:accent2>
      <a:accent3>
        <a:srgbClr val="FF5242"/>
      </a:accent3>
      <a:accent4>
        <a:srgbClr val="86A6BB"/>
      </a:accent4>
      <a:accent5>
        <a:srgbClr val="4472C4"/>
      </a:accent5>
      <a:accent6>
        <a:srgbClr val="70AD47"/>
      </a:accent6>
      <a:hlink>
        <a:srgbClr val="0563C1"/>
      </a:hlink>
      <a:folHlink>
        <a:srgbClr val="954F72"/>
      </a:folHlink>
    </a:clrScheme>
    <a:fontScheme name="Benutzerdefiniert 4">
      <a:majorFont>
        <a:latin typeface="Mont Bold"/>
        <a:ea typeface=""/>
        <a:cs typeface=""/>
      </a:majorFont>
      <a:minorFont>
        <a:latin typeface="Mo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469</Words>
  <Application>Microsoft Office PowerPoint</Application>
  <PresentationFormat>Breitbild</PresentationFormat>
  <Paragraphs>23</Paragraphs>
  <Slides>7</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7</vt:i4>
      </vt:variant>
    </vt:vector>
  </HeadingPairs>
  <TitlesOfParts>
    <vt:vector size="12" baseType="lpstr">
      <vt:lpstr>Arial</vt:lpstr>
      <vt:lpstr>Calibri</vt:lpstr>
      <vt:lpstr>Mont</vt:lpstr>
      <vt:lpstr>Mont Bold</vt:lpstr>
      <vt:lpstr>Office</vt:lpstr>
      <vt:lpstr>PowerPoint-Präsentation</vt:lpstr>
      <vt:lpstr>Aufgabe 1</vt:lpstr>
      <vt:lpstr>Aufgabe 2</vt:lpstr>
      <vt:lpstr>Aufgabe 3</vt:lpstr>
      <vt:lpstr>Aufgabe 4</vt:lpstr>
      <vt:lpstr>Aufgabe 5</vt:lpstr>
      <vt:lpstr>Kontaktinformationen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LArS.nrw</dc:creator>
  <cp:lastModifiedBy>Simon Filler</cp:lastModifiedBy>
  <cp:revision>35</cp:revision>
  <dcterms:created xsi:type="dcterms:W3CDTF">2022-05-31T08:23:49Z</dcterms:created>
  <dcterms:modified xsi:type="dcterms:W3CDTF">2023-02-10T13:03:58Z</dcterms:modified>
</cp:coreProperties>
</file>