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1" r:id="rId2"/>
    <p:sldId id="272" r:id="rId3"/>
    <p:sldId id="280" r:id="rId4"/>
    <p:sldId id="273" r:id="rId5"/>
    <p:sldId id="274" r:id="rId6"/>
    <p:sldId id="275" r:id="rId7"/>
    <p:sldId id="281" r:id="rId8"/>
    <p:sldId id="276" r:id="rId9"/>
    <p:sldId id="277" r:id="rId10"/>
    <p:sldId id="278" r:id="rId11"/>
    <p:sldId id="279" r:id="rId12"/>
    <p:sldId id="262" r:id="rId1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A6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4" d="100"/>
          <a:sy n="84" d="100"/>
        </p:scale>
        <p:origin x="581"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92BC2-FFEB-4358-BAAA-962631D8B732}" type="datetimeFigureOut">
              <a:rPr lang="de-DE" smtClean="0"/>
              <a:t>10.02.2023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E9E466-CC6A-49BF-BFA5-4C1093EE5307}" type="slidenum">
              <a:rPr lang="de-DE" smtClean="0"/>
              <a:t>‹Nr.›</a:t>
            </a:fld>
            <a:endParaRPr lang="de-DE"/>
          </a:p>
        </p:txBody>
      </p:sp>
    </p:spTree>
    <p:extLst>
      <p:ext uri="{BB962C8B-B14F-4D97-AF65-F5344CB8AC3E}">
        <p14:creationId xmlns:p14="http://schemas.microsoft.com/office/powerpoint/2010/main" val="120074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p>
        </p:txBody>
      </p:sp>
      <p:sp>
        <p:nvSpPr>
          <p:cNvPr id="4" name="Datumsplatzhalter 3"/>
          <p:cNvSpPr>
            <a:spLocks noGrp="1"/>
          </p:cNvSpPr>
          <p:nvPr>
            <p:ph type="dt" sz="half" idx="10"/>
          </p:nvPr>
        </p:nvSpPr>
        <p:spPr>
          <a:xfrm>
            <a:off x="2349676" y="6356350"/>
            <a:ext cx="1231723" cy="365125"/>
          </a:xfrm>
        </p:spPr>
        <p:txBody>
          <a:bodyPr/>
          <a:lstStyle/>
          <a:p>
            <a:fld id="{2F4E360A-ECDF-40A8-B74D-2CBDC946AB66}" type="datetimeFigureOut">
              <a:rPr lang="de-DE" smtClean="0"/>
              <a:t>10.02.2023</a:t>
            </a:fld>
            <a:endParaRPr lang="de-DE" dirty="0"/>
          </a:p>
        </p:txBody>
      </p:sp>
      <p:sp>
        <p:nvSpPr>
          <p:cNvPr id="5" name="Fußzeilenplatzhalter 4"/>
          <p:cNvSpPr>
            <a:spLocks noGrp="1"/>
          </p:cNvSpPr>
          <p:nvPr>
            <p:ph type="ftr" sz="quarter" idx="11"/>
          </p:nvPr>
        </p:nvSpPr>
        <p:spPr/>
        <p:txBody>
          <a:bodyPr/>
          <a:lstStyle/>
          <a:p>
            <a:endParaRPr lang="de-DE" dirty="0"/>
          </a:p>
        </p:txBody>
      </p:sp>
      <p:sp>
        <p:nvSpPr>
          <p:cNvPr id="6" name="Foliennummernplatzhalter 5"/>
          <p:cNvSpPr>
            <a:spLocks noGrp="1"/>
          </p:cNvSpPr>
          <p:nvPr>
            <p:ph type="sldNum" sz="quarter" idx="12"/>
          </p:nvPr>
        </p:nvSpPr>
        <p:spPr>
          <a:xfrm>
            <a:off x="8610600" y="6356350"/>
            <a:ext cx="771525" cy="365125"/>
          </a:xfrm>
        </p:spPr>
        <p:txBody>
          <a:bodyPr/>
          <a:lstStyle/>
          <a:p>
            <a:fld id="{6EAEAB03-6B8C-45A5-9C5D-1185806A2D47}" type="slidenum">
              <a:rPr lang="de-DE" smtClean="0"/>
              <a:t>‹Nr.›</a:t>
            </a:fld>
            <a:endParaRPr lang="de-DE" dirty="0"/>
          </a:p>
        </p:txBody>
      </p:sp>
      <p:pic>
        <p:nvPicPr>
          <p:cNvPr id="7" name="Grafik 6">
            <a:extLst>
              <a:ext uri="{FF2B5EF4-FFF2-40B4-BE49-F238E27FC236}">
                <a16:creationId xmlns:a16="http://schemas.microsoft.com/office/drawing/2014/main" id="{250CE973-5E27-47A8-AE81-C946D453ED1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9202" y="5757861"/>
            <a:ext cx="1593273" cy="863853"/>
          </a:xfrm>
          <a:prstGeom prst="rect">
            <a:avLst/>
          </a:prstGeom>
        </p:spPr>
      </p:pic>
      <p:pic>
        <p:nvPicPr>
          <p:cNvPr id="8" name="Grafik 7">
            <a:extLst>
              <a:ext uri="{FF2B5EF4-FFF2-40B4-BE49-F238E27FC236}">
                <a16:creationId xmlns:a16="http://schemas.microsoft.com/office/drawing/2014/main" id="{119BD009-0D7A-4C20-A4C3-21C50CDE822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643062" y="5920640"/>
            <a:ext cx="2401242" cy="871419"/>
          </a:xfrm>
          <a:prstGeom prst="rect">
            <a:avLst/>
          </a:prstGeom>
        </p:spPr>
      </p:pic>
    </p:spTree>
    <p:extLst>
      <p:ext uri="{BB962C8B-B14F-4D97-AF65-F5344CB8AC3E}">
        <p14:creationId xmlns:p14="http://schemas.microsoft.com/office/powerpoint/2010/main" val="399278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5308D9BC-AB55-4723-A2ED-C7ECCCCAA91A}"/>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711215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838199"/>
            <a:ext cx="2628900" cy="5338764"/>
          </a:xfrm>
          <a:prstGeom prst="rect">
            <a:avLst/>
          </a:prstGeo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838199"/>
            <a:ext cx="7734300" cy="5338763"/>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081450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
        <p:nvSpPr>
          <p:cNvPr id="7" name="Titel 1">
            <a:extLst>
              <a:ext uri="{FF2B5EF4-FFF2-40B4-BE49-F238E27FC236}">
                <a16:creationId xmlns:a16="http://schemas.microsoft.com/office/drawing/2014/main" id="{64D5062F-24C5-4D0D-9B69-448B40F12A31}"/>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3886675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a:prstGeom prst="rect">
            <a:avLst/>
          </a:prstGeo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2F4E360A-ECDF-40A8-B74D-2CBDC946AB66}" type="datetimeFigureOut">
              <a:rPr lang="de-DE" smtClean="0"/>
              <a:t>10.02.2023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2705667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72208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4E360A-ECDF-40A8-B74D-2CBDC946AB66}" type="datetimeFigureOut">
              <a:rPr lang="de-DE" smtClean="0"/>
              <a:t>10.02.2023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EAEAB03-6B8C-45A5-9C5D-1185806A2D47}" type="slidenum">
              <a:rPr lang="de-DE" smtClean="0"/>
              <a:t>‹Nr.›</a:t>
            </a:fld>
            <a:endParaRPr lang="de-DE"/>
          </a:p>
        </p:txBody>
      </p:sp>
      <p:sp>
        <p:nvSpPr>
          <p:cNvPr id="10" name="Titel 1">
            <a:extLst>
              <a:ext uri="{FF2B5EF4-FFF2-40B4-BE49-F238E27FC236}">
                <a16:creationId xmlns:a16="http://schemas.microsoft.com/office/drawing/2014/main" id="{D53CB1F1-DBA0-4610-B080-C3095E04F335}"/>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2304300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2F4E360A-ECDF-40A8-B74D-2CBDC946AB66}" type="datetimeFigureOut">
              <a:rPr lang="de-DE" smtClean="0"/>
              <a:t>10.02.2023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EAEAB03-6B8C-45A5-9C5D-1185806A2D47}" type="slidenum">
              <a:rPr lang="de-DE" smtClean="0"/>
              <a:t>‹Nr.›</a:t>
            </a:fld>
            <a:endParaRPr lang="de-DE"/>
          </a:p>
        </p:txBody>
      </p:sp>
      <p:sp>
        <p:nvSpPr>
          <p:cNvPr id="6" name="Titel 1">
            <a:extLst>
              <a:ext uri="{FF2B5EF4-FFF2-40B4-BE49-F238E27FC236}">
                <a16:creationId xmlns:a16="http://schemas.microsoft.com/office/drawing/2014/main" id="{ABDEA2E2-6395-484A-B7A7-C09EB5B48614}"/>
              </a:ext>
            </a:extLst>
          </p:cNvPr>
          <p:cNvSpPr>
            <a:spLocks noGrp="1"/>
          </p:cNvSpPr>
          <p:nvPr>
            <p:ph type="title"/>
          </p:nvPr>
        </p:nvSpPr>
        <p:spPr>
          <a:xfrm>
            <a:off x="838200" y="771525"/>
            <a:ext cx="10515600" cy="919163"/>
          </a:xfrm>
          <a:prstGeom prst="rect">
            <a:avLst/>
          </a:prstGeom>
        </p:spPr>
        <p:txBody>
          <a:bodyPr/>
          <a:lstStyle/>
          <a:p>
            <a:r>
              <a:rPr lang="de-DE" dirty="0"/>
              <a:t>Titelmasterformat durch Klicken bearbeiten</a:t>
            </a:r>
          </a:p>
        </p:txBody>
      </p:sp>
    </p:spTree>
    <p:extLst>
      <p:ext uri="{BB962C8B-B14F-4D97-AF65-F5344CB8AC3E}">
        <p14:creationId xmlns:p14="http://schemas.microsoft.com/office/powerpoint/2010/main" val="1738914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F4E360A-ECDF-40A8-B74D-2CBDC946AB66}" type="datetimeFigureOut">
              <a:rPr lang="de-DE" smtClean="0"/>
              <a:t>10.02.2023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EAEAB03-6B8C-45A5-9C5D-1185806A2D47}" type="slidenum">
              <a:rPr lang="de-DE" smtClean="0"/>
              <a:t>‹Nr.›</a:t>
            </a:fld>
            <a:endParaRPr lang="de-DE"/>
          </a:p>
        </p:txBody>
      </p:sp>
      <p:pic>
        <p:nvPicPr>
          <p:cNvPr id="5" name="Grafik 4" descr="Logo von LArS.nrw: Roter Schriftzug">
            <a:extLst>
              <a:ext uri="{FF2B5EF4-FFF2-40B4-BE49-F238E27FC236}">
                <a16:creationId xmlns:a16="http://schemas.microsoft.com/office/drawing/2014/main" id="{DDE7768B-DEE0-4EA2-9F05-87F59EF18313}"/>
              </a:ext>
              <a:ext uri="{C183D7F6-B498-43B3-948B-1728B52AA6E4}">
                <adec:decorative xmlns="" xmlns:adec="http://schemas.microsoft.com/office/drawing/2017/decorative" val="0"/>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98434" y="19174"/>
            <a:ext cx="1198245" cy="503555"/>
          </a:xfrm>
          <a:prstGeom prst="rect">
            <a:avLst/>
          </a:prstGeom>
          <a:noFill/>
          <a:ln>
            <a:noFill/>
          </a:ln>
        </p:spPr>
      </p:pic>
    </p:spTree>
    <p:extLst>
      <p:ext uri="{BB962C8B-B14F-4D97-AF65-F5344CB8AC3E}">
        <p14:creationId xmlns:p14="http://schemas.microsoft.com/office/powerpoint/2010/main" val="4183279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Tree>
    <p:extLst>
      <p:ext uri="{BB962C8B-B14F-4D97-AF65-F5344CB8AC3E}">
        <p14:creationId xmlns:p14="http://schemas.microsoft.com/office/powerpoint/2010/main" val="890683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2F4E360A-ECDF-40A8-B74D-2CBDC946AB66}" type="datetimeFigureOut">
              <a:rPr lang="de-DE" smtClean="0"/>
              <a:t>10.02.2023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EAEAB03-6B8C-45A5-9C5D-1185806A2D47}" type="slidenum">
              <a:rPr lang="de-DE" smtClean="0"/>
              <a:t>‹Nr.›</a:t>
            </a:fld>
            <a:endParaRPr lang="de-DE"/>
          </a:p>
        </p:txBody>
      </p:sp>
      <p:sp>
        <p:nvSpPr>
          <p:cNvPr id="8" name="Titel 1">
            <a:extLst>
              <a:ext uri="{FF2B5EF4-FFF2-40B4-BE49-F238E27FC236}">
                <a16:creationId xmlns:a16="http://schemas.microsoft.com/office/drawing/2014/main" id="{1F15DB92-85BB-4365-9E19-8ABC43C5032F}"/>
              </a:ext>
            </a:extLst>
          </p:cNvPr>
          <p:cNvSpPr>
            <a:spLocks noGrp="1"/>
          </p:cNvSpPr>
          <p:nvPr>
            <p:ph type="title"/>
          </p:nvPr>
        </p:nvSpPr>
        <p:spPr>
          <a:xfrm>
            <a:off x="839788" y="752474"/>
            <a:ext cx="3932237" cy="1304925"/>
          </a:xfrm>
          <a:prstGeom prst="rect">
            <a:avLst/>
          </a:prstGeom>
        </p:spPr>
        <p:txBody>
          <a:bodyPr anchor="b"/>
          <a:lstStyle>
            <a:lvl1pPr>
              <a:defRPr sz="3200"/>
            </a:lvl1pPr>
          </a:lstStyle>
          <a:p>
            <a:r>
              <a:rPr lang="de-DE"/>
              <a:t>Titelmasterformat durch Klicken bearbeiten</a:t>
            </a:r>
          </a:p>
        </p:txBody>
      </p:sp>
    </p:spTree>
    <p:extLst>
      <p:ext uri="{BB962C8B-B14F-4D97-AF65-F5344CB8AC3E}">
        <p14:creationId xmlns:p14="http://schemas.microsoft.com/office/powerpoint/2010/main" val="3683284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771525"/>
            <a:ext cx="10515600" cy="919164"/>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E360A-ECDF-40A8-B74D-2CBDC946AB66}" type="datetimeFigureOut">
              <a:rPr lang="de-DE" smtClean="0"/>
              <a:t>10.02.2023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EAB03-6B8C-45A5-9C5D-1185806A2D47}" type="slidenum">
              <a:rPr lang="de-DE" smtClean="0"/>
              <a:t>‹Nr.›</a:t>
            </a:fld>
            <a:endParaRPr lang="de-DE"/>
          </a:p>
        </p:txBody>
      </p:sp>
      <p:sp>
        <p:nvSpPr>
          <p:cNvPr id="10" name="Rechteck 9">
            <a:extLst>
              <a:ext uri="{FF2B5EF4-FFF2-40B4-BE49-F238E27FC236}">
                <a16:creationId xmlns:a16="http://schemas.microsoft.com/office/drawing/2014/main" id="{D50FB6CE-785A-40D6-BFAE-3380B157A22E}"/>
              </a:ext>
            </a:extLst>
          </p:cNvPr>
          <p:cNvSpPr/>
          <p:nvPr userDrawn="1"/>
        </p:nvSpPr>
        <p:spPr>
          <a:xfrm>
            <a:off x="0" y="-40775"/>
            <a:ext cx="12192000" cy="62345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Logo von LArS.nrw: Roter Schriftzug">
            <a:extLst>
              <a:ext uri="{FF2B5EF4-FFF2-40B4-BE49-F238E27FC236}">
                <a16:creationId xmlns:a16="http://schemas.microsoft.com/office/drawing/2014/main" id="{7DAFC7D2-5B54-4899-8F0D-4226F691E44C}"/>
              </a:ext>
              <a:ext uri="{C183D7F6-B498-43B3-948B-1728B52AA6E4}">
                <adec:decorative xmlns="" xmlns:adec="http://schemas.microsoft.com/office/drawing/2017/decorative" val="0"/>
              </a:ext>
            </a:extLst>
          </p:cNvPr>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850192" y="19174"/>
            <a:ext cx="1198245" cy="503555"/>
          </a:xfrm>
          <a:prstGeom prst="rect">
            <a:avLst/>
          </a:prstGeom>
          <a:noFill/>
          <a:ln>
            <a:noFill/>
          </a:ln>
        </p:spPr>
      </p:pic>
    </p:spTree>
    <p:extLst>
      <p:ext uri="{BB962C8B-B14F-4D97-AF65-F5344CB8AC3E}">
        <p14:creationId xmlns:p14="http://schemas.microsoft.com/office/powerpoint/2010/main" val="338829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2503392" y="1031138"/>
            <a:ext cx="6191250" cy="707886"/>
          </a:xfrm>
          <a:prstGeom prst="rect">
            <a:avLst/>
          </a:prstGeom>
          <a:noFill/>
        </p:spPr>
        <p:txBody>
          <a:bodyPr wrap="square" rtlCol="0">
            <a:spAutoFit/>
          </a:bodyPr>
          <a:lstStyle/>
          <a:p>
            <a:pPr algn="ctr"/>
            <a:r>
              <a:rPr lang="de-DE" sz="2000" dirty="0">
                <a:solidFill>
                  <a:schemeClr val="tx2">
                    <a:lumMod val="50000"/>
                  </a:schemeClr>
                </a:solidFill>
                <a:latin typeface="Mont Bold" panose="00000900000000000000" pitchFamily="50" charset="0"/>
                <a:cs typeface="Times New Roman" panose="02020603050405020304" pitchFamily="18" charset="0"/>
              </a:rPr>
              <a:t>Einstieg mit Problemorientierung und Schüler*</a:t>
            </a:r>
            <a:r>
              <a:rPr lang="de-DE" sz="2000" dirty="0" err="1">
                <a:solidFill>
                  <a:schemeClr val="tx2">
                    <a:lumMod val="50000"/>
                  </a:schemeClr>
                </a:solidFill>
                <a:latin typeface="Mont Bold" panose="00000900000000000000" pitchFamily="50" charset="0"/>
                <a:cs typeface="Times New Roman" panose="02020603050405020304" pitchFamily="18" charset="0"/>
              </a:rPr>
              <a:t>innenorientierung</a:t>
            </a:r>
            <a:r>
              <a:rPr lang="de-DE" sz="2000" dirty="0" smtClean="0">
                <a:solidFill>
                  <a:schemeClr val="tx2">
                    <a:lumMod val="50000"/>
                  </a:schemeClr>
                </a:solidFill>
                <a:latin typeface="Mont Bold" panose="00000900000000000000" pitchFamily="50" charset="0"/>
                <a:cs typeface="Times New Roman" panose="02020603050405020304" pitchFamily="18" charset="0"/>
              </a:rPr>
              <a:t> </a:t>
            </a:r>
            <a:endParaRPr lang="de-DE" sz="2000" dirty="0">
              <a:solidFill>
                <a:schemeClr val="tx2">
                  <a:lumMod val="50000"/>
                </a:schemeClr>
              </a:solidFill>
              <a:latin typeface="Mont Bold" panose="00000900000000000000" pitchFamily="50" charset="0"/>
              <a:cs typeface="Times New Roman" panose="02020603050405020304" pitchFamily="18" charset="0"/>
            </a:endParaRPr>
          </a:p>
        </p:txBody>
      </p:sp>
      <p:pic>
        <p:nvPicPr>
          <p:cNvPr id="7" name="Grafik 6"/>
          <p:cNvPicPr>
            <a:picLocks noChangeAspect="1"/>
          </p:cNvPicPr>
          <p:nvPr/>
        </p:nvPicPr>
        <p:blipFill rotWithShape="1">
          <a:blip r:embed="rId2" cstate="print">
            <a:extLst>
              <a:ext uri="{28A0092B-C50C-407E-A947-70E740481C1C}">
                <a14:useLocalDpi xmlns:a14="http://schemas.microsoft.com/office/drawing/2010/main" val="0"/>
              </a:ext>
            </a:extLst>
          </a:blip>
          <a:srcRect r="25714" b="21749"/>
          <a:stretch/>
        </p:blipFill>
        <p:spPr>
          <a:xfrm>
            <a:off x="3329643" y="1976768"/>
            <a:ext cx="4538749" cy="2751511"/>
          </a:xfrm>
          <a:prstGeom prst="rect">
            <a:avLst/>
          </a:prstGeom>
        </p:spPr>
      </p:pic>
      <p:sp>
        <p:nvSpPr>
          <p:cNvPr id="8" name="Textfeld 7"/>
          <p:cNvSpPr txBox="1"/>
          <p:nvPr/>
        </p:nvSpPr>
        <p:spPr>
          <a:xfrm>
            <a:off x="2689649" y="5156385"/>
            <a:ext cx="5818736" cy="978729"/>
          </a:xfrm>
          <a:prstGeom prst="rect">
            <a:avLst/>
          </a:prstGeom>
          <a:noFill/>
        </p:spPr>
        <p:txBody>
          <a:bodyPr wrap="square" rtlCol="0">
            <a:spAutoFit/>
          </a:bodyPr>
          <a:lstStyle/>
          <a:p>
            <a:pPr lvl="0" algn="ctr">
              <a:lnSpc>
                <a:spcPct val="90000"/>
              </a:lnSpc>
              <a:spcBef>
                <a:spcPts val="1000"/>
              </a:spcBef>
            </a:pPr>
            <a:r>
              <a:rPr lang="de-DE" sz="1600" dirty="0">
                <a:solidFill>
                  <a:srgbClr val="002B44"/>
                </a:solidFill>
                <a:latin typeface="Mont"/>
              </a:rPr>
              <a:t>Lernen mit Animationsfilmen realer Szenen sozialwissenschaftlicher</a:t>
            </a:r>
            <a:br>
              <a:rPr lang="de-DE" sz="1600" dirty="0">
                <a:solidFill>
                  <a:srgbClr val="002B44"/>
                </a:solidFill>
                <a:latin typeface="Mont"/>
              </a:rPr>
            </a:br>
            <a:r>
              <a:rPr lang="de-DE" sz="1600" dirty="0">
                <a:solidFill>
                  <a:srgbClr val="002B44"/>
                </a:solidFill>
                <a:latin typeface="Mont"/>
              </a:rPr>
              <a:t>Unterrichtsfächer: ein digitales Lehr-/Lernangebot zur</a:t>
            </a:r>
            <a:br>
              <a:rPr lang="de-DE" sz="1600" dirty="0">
                <a:solidFill>
                  <a:srgbClr val="002B44"/>
                </a:solidFill>
                <a:latin typeface="Mont"/>
              </a:rPr>
            </a:br>
            <a:r>
              <a:rPr lang="de-DE" sz="1600" dirty="0">
                <a:solidFill>
                  <a:srgbClr val="002B44"/>
                </a:solidFill>
                <a:latin typeface="Mont"/>
              </a:rPr>
              <a:t>Professionalisierung angehender Lehrkräfte</a:t>
            </a:r>
          </a:p>
        </p:txBody>
      </p:sp>
    </p:spTree>
    <p:extLst>
      <p:ext uri="{BB962C8B-B14F-4D97-AF65-F5344CB8AC3E}">
        <p14:creationId xmlns:p14="http://schemas.microsoft.com/office/powerpoint/2010/main" val="3616567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8946" y="1280160"/>
            <a:ext cx="3681779" cy="722887"/>
          </a:xfrm>
        </p:spPr>
        <p:txBody>
          <a:bodyPr>
            <a:normAutofit/>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a:t>
            </a:r>
            <a:r>
              <a:rPr lang="de-DE" sz="2400" dirty="0">
                <a:solidFill>
                  <a:schemeClr val="tx2">
                    <a:lumMod val="50000"/>
                  </a:schemeClr>
                </a:solidFill>
                <a:latin typeface="Mont Bold" panose="00000900000000000000" pitchFamily="50" charset="0"/>
                <a:cs typeface="Arial" panose="020B0604020202020204" pitchFamily="34" charset="0"/>
              </a:rPr>
              <a:t>9</a:t>
            </a:r>
          </a:p>
        </p:txBody>
      </p:sp>
      <p:sp>
        <p:nvSpPr>
          <p:cNvPr id="7" name="Inhaltsplatzhalter 6"/>
          <p:cNvSpPr>
            <a:spLocks noGrp="1"/>
          </p:cNvSpPr>
          <p:nvPr>
            <p:ph idx="1"/>
          </p:nvPr>
        </p:nvSpPr>
        <p:spPr>
          <a:xfrm>
            <a:off x="1781174" y="2003047"/>
            <a:ext cx="7905751" cy="2778503"/>
          </a:xfrm>
        </p:spPr>
        <p:txBody>
          <a:bodyPr>
            <a:normAutofit lnSpcReduction="10000"/>
          </a:bodyPr>
          <a:lstStyle/>
          <a:p>
            <a:pPr marL="0" indent="0">
              <a:lnSpc>
                <a:spcPct val="150000"/>
              </a:lnSpc>
              <a:buNone/>
            </a:pPr>
            <a:r>
              <a:rPr lang="de-DE" sz="2000" dirty="0">
                <a:latin typeface="Mont"/>
                <a:cs typeface="Arial" panose="020B0604020202020204" pitchFamily="34" charset="0"/>
              </a:rPr>
              <a:t>Entwickeln Sie einen konkreten Vorschlag, wie der vorliegende Unterrichtseinstieg (</a:t>
            </a:r>
            <a:r>
              <a:rPr lang="de-DE" sz="2000" dirty="0" err="1">
                <a:latin typeface="Mont"/>
                <a:cs typeface="Arial" panose="020B0604020202020204" pitchFamily="34" charset="0"/>
              </a:rPr>
              <a:t>No</a:t>
            </a:r>
            <a:r>
              <a:rPr lang="de-DE" sz="2000" dirty="0">
                <a:latin typeface="Mont"/>
                <a:cs typeface="Arial" panose="020B0604020202020204" pitchFamily="34" charset="0"/>
              </a:rPr>
              <a:t>. 4) mit Blick auf die Problemorientierung (z.B. nach </a:t>
            </a:r>
            <a:r>
              <a:rPr lang="de-DE" sz="2000" dirty="0" smtClean="0">
                <a:latin typeface="Mont"/>
                <a:cs typeface="Arial" panose="020B0604020202020204" pitchFamily="34" charset="0"/>
              </a:rPr>
              <a:t>Keuler, 2020) </a:t>
            </a:r>
            <a:r>
              <a:rPr lang="de-DE" sz="2000" dirty="0">
                <a:latin typeface="Mont"/>
                <a:cs typeface="Arial" panose="020B0604020202020204" pitchFamily="34" charset="0"/>
              </a:rPr>
              <a:t>besser umgesetzt werden könnte. Begründen Sie den Mehrwert Ihres Vorschlags und formulieren Sie auch ein konkretes Unterrichtsthema für die Reihe.</a:t>
            </a:r>
          </a:p>
        </p:txBody>
      </p:sp>
    </p:spTree>
    <p:extLst>
      <p:ext uri="{BB962C8B-B14F-4D97-AF65-F5344CB8AC3E}">
        <p14:creationId xmlns:p14="http://schemas.microsoft.com/office/powerpoint/2010/main" val="10390747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8946" y="1280160"/>
            <a:ext cx="3276014" cy="722887"/>
          </a:xfrm>
        </p:spPr>
        <p:txBody>
          <a:bodyPr>
            <a:normAutofit fontScale="90000"/>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10 (optional)</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81174" y="2003047"/>
            <a:ext cx="7924801" cy="2721353"/>
          </a:xfrm>
        </p:spPr>
        <p:txBody>
          <a:bodyPr>
            <a:normAutofit lnSpcReduction="10000"/>
          </a:bodyPr>
          <a:lstStyle/>
          <a:p>
            <a:pPr marL="0" indent="0">
              <a:lnSpc>
                <a:spcPct val="150000"/>
              </a:lnSpc>
              <a:buNone/>
            </a:pPr>
            <a:r>
              <a:rPr lang="de-DE" sz="2000" dirty="0">
                <a:latin typeface="Mont"/>
                <a:cs typeface="Arial" panose="020B0604020202020204" pitchFamily="34" charset="0"/>
              </a:rPr>
              <a:t>Diskutieren Sie, ob Sie beim Sach-/Problembereich Integration und Migration einen </a:t>
            </a:r>
            <a:r>
              <a:rPr lang="de-DE" sz="2000" dirty="0" err="1">
                <a:latin typeface="Mont"/>
                <a:cs typeface="Arial" panose="020B0604020202020204" pitchFamily="34" charset="0"/>
              </a:rPr>
              <a:t>schüler</a:t>
            </a:r>
            <a:r>
              <a:rPr lang="de-DE" sz="2000" dirty="0">
                <a:latin typeface="Mont"/>
                <a:cs typeface="Arial" panose="020B0604020202020204" pitchFamily="34" charset="0"/>
              </a:rPr>
              <a:t>*innen- oder problemorientierten Zugang wählen würden. Begründen Sie Ihre Entscheidung, indem Sie Vor- und Nachteile gegenüberstellen und auch Bezug auf die Videobeispiele nehmen.</a:t>
            </a:r>
          </a:p>
        </p:txBody>
      </p:sp>
    </p:spTree>
    <p:extLst>
      <p:ext uri="{BB962C8B-B14F-4D97-AF65-F5344CB8AC3E}">
        <p14:creationId xmlns:p14="http://schemas.microsoft.com/office/powerpoint/2010/main" val="7411935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26A518-2A2F-4A3A-A100-66146A855F8C}"/>
              </a:ext>
            </a:extLst>
          </p:cNvPr>
          <p:cNvSpPr>
            <a:spLocks noGrp="1"/>
          </p:cNvSpPr>
          <p:nvPr>
            <p:ph type="title"/>
          </p:nvPr>
        </p:nvSpPr>
        <p:spPr/>
        <p:txBody>
          <a:bodyPr/>
          <a:lstStyle/>
          <a:p>
            <a:pPr algn="ctr"/>
            <a:r>
              <a:rPr lang="de-DE" dirty="0"/>
              <a:t>Kontaktinformationen</a:t>
            </a:r>
          </a:p>
        </p:txBody>
      </p:sp>
      <p:sp>
        <p:nvSpPr>
          <p:cNvPr id="3" name="Inhaltsplatzhalter 2">
            <a:extLst>
              <a:ext uri="{FF2B5EF4-FFF2-40B4-BE49-F238E27FC236}">
                <a16:creationId xmlns:a16="http://schemas.microsoft.com/office/drawing/2014/main" id="{AC43E05E-B9FE-40D4-A530-CEF3C8297935}"/>
              </a:ext>
            </a:extLst>
          </p:cNvPr>
          <p:cNvSpPr>
            <a:spLocks noGrp="1"/>
          </p:cNvSpPr>
          <p:nvPr>
            <p:ph sz="half" idx="1"/>
          </p:nvPr>
        </p:nvSpPr>
        <p:spPr>
          <a:xfrm>
            <a:off x="838200" y="1825625"/>
            <a:ext cx="5181600" cy="3470275"/>
          </a:xfrm>
        </p:spPr>
        <p:txBody>
          <a:bodyPr>
            <a:normAutofit fontScale="40000" lnSpcReduction="20000"/>
          </a:bodyPr>
          <a:lstStyle/>
          <a:p>
            <a:pPr marL="0" indent="0">
              <a:lnSpc>
                <a:spcPct val="120000"/>
              </a:lnSpc>
              <a:buNone/>
            </a:pPr>
            <a:r>
              <a:rPr lang="de-DE" b="1" dirty="0">
                <a:latin typeface="+mj-lt"/>
              </a:rPr>
              <a:t>Konzept</a:t>
            </a:r>
            <a:r>
              <a:rPr lang="de-DE" dirty="0">
                <a:latin typeface="+mj-lt"/>
              </a:rPr>
              <a:t>  </a:t>
            </a:r>
          </a:p>
          <a:p>
            <a:pPr marL="0" indent="0">
              <a:lnSpc>
                <a:spcPct val="120000"/>
              </a:lnSpc>
              <a:buNone/>
            </a:pPr>
            <a:r>
              <a:rPr lang="de-DE" dirty="0"/>
              <a:t>Konsortialführung und Koordination: </a:t>
            </a:r>
            <a:r>
              <a:rPr lang="de-DE" dirty="0" err="1"/>
              <a:t>JProf</a:t>
            </a:r>
            <a:r>
              <a:rPr lang="de-DE" dirty="0"/>
              <a:t>. Dr. Dorothee Gronostay, Technische Universität </a:t>
            </a:r>
            <a:r>
              <a:rPr lang="de-DE" dirty="0" smtClean="0"/>
              <a:t>Dortmund.</a:t>
            </a:r>
            <a:br>
              <a:rPr lang="de-DE" dirty="0" smtClean="0"/>
            </a:br>
            <a:r>
              <a:rPr lang="de-DE" dirty="0" smtClean="0"/>
              <a:t>Projektleitung </a:t>
            </a:r>
            <a:r>
              <a:rPr lang="de-DE" dirty="0"/>
              <a:t>Standort Wuppertal: Vertr.-Prof. Dr. Katrin Hahn-Laudenberg, Bergische Universität </a:t>
            </a:r>
            <a:r>
              <a:rPr lang="de-DE" dirty="0" smtClean="0"/>
              <a:t>Wuppertal.</a:t>
            </a:r>
            <a:br>
              <a:rPr lang="de-DE" dirty="0" smtClean="0"/>
            </a:br>
            <a:r>
              <a:rPr lang="de-DE" dirty="0" smtClean="0"/>
              <a:t>Projektleitung </a:t>
            </a:r>
            <a:r>
              <a:rPr lang="de-DE" dirty="0"/>
              <a:t>Standort Duisburg-Essen: Prof. Dr. Sabine Manzel, Universität Duisburg-Essen. </a:t>
            </a:r>
          </a:p>
          <a:p>
            <a:pPr marL="0" indent="0">
              <a:lnSpc>
                <a:spcPct val="120000"/>
              </a:lnSpc>
              <a:buNone/>
            </a:pPr>
            <a:r>
              <a:rPr lang="de-DE" dirty="0"/>
              <a:t>Koordination: Dr. Jutta </a:t>
            </a:r>
            <a:r>
              <a:rPr lang="de-DE" dirty="0" err="1" smtClean="0"/>
              <a:t>Teuwsen</a:t>
            </a:r>
            <a:r>
              <a:rPr lang="de-DE" dirty="0" smtClean="0"/>
              <a:t>.</a:t>
            </a:r>
            <a:br>
              <a:rPr lang="de-DE" dirty="0" smtClean="0"/>
            </a:br>
            <a:r>
              <a:rPr lang="de-DE" dirty="0" smtClean="0"/>
              <a:t>Wissenschaftliche </a:t>
            </a:r>
            <a:r>
              <a:rPr lang="de-DE" dirty="0"/>
              <a:t>Mitarbeit: Simon Filler, Frederik Heyen, Marcus </a:t>
            </a:r>
            <a:r>
              <a:rPr lang="de-DE" dirty="0" err="1" smtClean="0"/>
              <a:t>Kindlinger</a:t>
            </a:r>
            <a:r>
              <a:rPr lang="de-DE" dirty="0" smtClean="0"/>
              <a:t>.</a:t>
            </a:r>
            <a:br>
              <a:rPr lang="de-DE" dirty="0" smtClean="0"/>
            </a:br>
            <a:r>
              <a:rPr lang="de-DE" dirty="0" smtClean="0"/>
              <a:t>Unterstützung </a:t>
            </a:r>
            <a:r>
              <a:rPr lang="de-DE" dirty="0"/>
              <a:t>und Beratung: AR Dr. Kerstin </a:t>
            </a:r>
            <a:r>
              <a:rPr lang="de-DE" dirty="0" err="1" smtClean="0"/>
              <a:t>Westerfeld</a:t>
            </a:r>
            <a:r>
              <a:rPr lang="de-DE" dirty="0" smtClean="0"/>
              <a:t>.</a:t>
            </a:r>
            <a:br>
              <a:rPr lang="de-DE" dirty="0" smtClean="0"/>
            </a:br>
            <a:r>
              <a:rPr lang="de-DE" dirty="0" smtClean="0"/>
              <a:t>Studentische </a:t>
            </a:r>
            <a:r>
              <a:rPr lang="de-DE" dirty="0"/>
              <a:t>und wissenschaftliche Hilfskräfte: Korcan Yeşil, Sophie Jakob-Elshoff, Katharina Militzer, Marc Moesch, Niklas Sieger. </a:t>
            </a:r>
          </a:p>
          <a:p>
            <a:pPr marL="0" indent="0">
              <a:lnSpc>
                <a:spcPct val="120000"/>
              </a:lnSpc>
              <a:buNone/>
            </a:pPr>
            <a:r>
              <a:rPr lang="de-DE" dirty="0"/>
              <a:t>Produktion und Design der Animationsfilme</a:t>
            </a:r>
          </a:p>
          <a:p>
            <a:pPr marL="0" indent="0">
              <a:lnSpc>
                <a:spcPct val="120000"/>
              </a:lnSpc>
              <a:buNone/>
            </a:pPr>
            <a:r>
              <a:rPr lang="de-DE" dirty="0"/>
              <a:t>Produktion: Niklas Hlawatsch. Design: Etienne Heinrich, Benjamin Zurek, Jonas Röck, Johanna Pfeffer. </a:t>
            </a:r>
          </a:p>
          <a:p>
            <a:pPr marL="0" indent="0">
              <a:lnSpc>
                <a:spcPct val="120000"/>
              </a:lnSpc>
              <a:buNone/>
            </a:pPr>
            <a:endParaRPr lang="de-DE" dirty="0"/>
          </a:p>
        </p:txBody>
      </p:sp>
      <p:sp>
        <p:nvSpPr>
          <p:cNvPr id="4" name="Inhaltsplatzhalter 3">
            <a:extLst>
              <a:ext uri="{FF2B5EF4-FFF2-40B4-BE49-F238E27FC236}">
                <a16:creationId xmlns:a16="http://schemas.microsoft.com/office/drawing/2014/main" id="{995389A0-7EEA-46DE-B1CA-8B6DA3BCA00F}"/>
              </a:ext>
            </a:extLst>
          </p:cNvPr>
          <p:cNvSpPr>
            <a:spLocks noGrp="1"/>
          </p:cNvSpPr>
          <p:nvPr>
            <p:ph sz="half" idx="2"/>
          </p:nvPr>
        </p:nvSpPr>
        <p:spPr>
          <a:xfrm>
            <a:off x="6172200" y="2724150"/>
            <a:ext cx="5181600" cy="2571750"/>
          </a:xfrm>
        </p:spPr>
        <p:txBody>
          <a:bodyPr>
            <a:normAutofit fontScale="40000" lnSpcReduction="20000"/>
          </a:bodyPr>
          <a:lstStyle/>
          <a:p>
            <a:pPr marL="0" indent="0">
              <a:lnSpc>
                <a:spcPct val="120000"/>
              </a:lnSpc>
              <a:buNone/>
            </a:pPr>
            <a:r>
              <a:rPr lang="de-DE" dirty="0">
                <a:cs typeface="Arial" panose="020B0604020202020204" pitchFamily="34" charset="0"/>
              </a:rPr>
              <a:t>Lernen mit Animationsfilmen realer Szenen sozialwissenschaftlicher Unterrichtsfächer: ein digitales Lehr- und Lernangebot zur Professionalisierung angehender Lehrkräfte.</a:t>
            </a:r>
          </a:p>
          <a:p>
            <a:pPr marL="0" indent="0">
              <a:lnSpc>
                <a:spcPct val="120000"/>
              </a:lnSpc>
              <a:buNone/>
            </a:pPr>
            <a:r>
              <a:rPr lang="de-DE" dirty="0">
                <a:cs typeface="Arial" panose="020B0604020202020204" pitchFamily="34" charset="0"/>
              </a:rPr>
              <a:t>Im Projekt </a:t>
            </a:r>
            <a:r>
              <a:rPr lang="de-DE" dirty="0" err="1">
                <a:cs typeface="Arial" panose="020B0604020202020204" pitchFamily="34" charset="0"/>
              </a:rPr>
              <a:t>LArS.nrw</a:t>
            </a:r>
            <a:r>
              <a:rPr lang="de-DE" dirty="0">
                <a:cs typeface="Arial" panose="020B0604020202020204" pitchFamily="34" charset="0"/>
              </a:rPr>
              <a:t> hat ein hochschulübergreifendes Team von Fachdidaktiker*innen weitere Comics, Animationsfilme sowie umfangreiche Lehr-/Lernmaterialien für den Einsatz in der Lehrer*</a:t>
            </a:r>
            <a:r>
              <a:rPr lang="de-DE" dirty="0" err="1">
                <a:cs typeface="Arial" panose="020B0604020202020204" pitchFamily="34" charset="0"/>
              </a:rPr>
              <a:t>innenbildung</a:t>
            </a:r>
            <a:r>
              <a:rPr lang="de-DE" dirty="0">
                <a:cs typeface="Arial" panose="020B0604020202020204" pitchFamily="34" charset="0"/>
              </a:rPr>
              <a:t> entwickelt. Alle Materialien stehen frei zugänglich auf </a:t>
            </a:r>
            <a:r>
              <a:rPr lang="de-DE" dirty="0" err="1">
                <a:cs typeface="Arial" panose="020B0604020202020204" pitchFamily="34" charset="0"/>
              </a:rPr>
              <a:t>ORCA.nrw</a:t>
            </a:r>
            <a:r>
              <a:rPr lang="de-DE" dirty="0">
                <a:cs typeface="Arial" panose="020B0604020202020204" pitchFamily="34" charset="0"/>
              </a:rPr>
              <a:t> (Open Resources Campus des Landes Nordrhein-Westfalen) zur Verfügung.</a:t>
            </a:r>
          </a:p>
          <a:p>
            <a:pPr marL="0" indent="0">
              <a:lnSpc>
                <a:spcPct val="120000"/>
              </a:lnSpc>
              <a:buNone/>
            </a:pPr>
            <a:r>
              <a:rPr lang="de-DE" dirty="0">
                <a:cs typeface="Arial" panose="020B0604020202020204" pitchFamily="34" charset="0"/>
              </a:rPr>
              <a:t>Dieses Dokument ist lizensiert unter Creative Commons – Attribution-Share-</a:t>
            </a:r>
            <a:r>
              <a:rPr lang="de-DE" dirty="0" err="1">
                <a:cs typeface="Arial" panose="020B0604020202020204" pitchFamily="34" charset="0"/>
              </a:rPr>
              <a:t>Alike</a:t>
            </a:r>
            <a:r>
              <a:rPr lang="de-DE" dirty="0">
                <a:cs typeface="Arial" panose="020B0604020202020204" pitchFamily="34" charset="0"/>
              </a:rPr>
              <a:t> 4.0 International (CC BY-SA 4.0); ausgenommen sind die Logos und die Karikatur.</a:t>
            </a:r>
          </a:p>
          <a:p>
            <a:pPr>
              <a:lnSpc>
                <a:spcPct val="120000"/>
              </a:lnSpc>
            </a:pPr>
            <a:endParaRPr lang="de-DE" dirty="0"/>
          </a:p>
        </p:txBody>
      </p:sp>
      <p:pic>
        <p:nvPicPr>
          <p:cNvPr id="5" name="Grafik 4" descr="Logo von LArS.nrw: Roter Schriftzug">
            <a:extLst>
              <a:ext uri="{FF2B5EF4-FFF2-40B4-BE49-F238E27FC236}">
                <a16:creationId xmlns:a16="http://schemas.microsoft.com/office/drawing/2014/main" id="{43C52E9C-84D7-4CD1-B9B9-8FEEB7879F2C}"/>
              </a:ext>
              <a:ext uri="{C183D7F6-B498-43B3-948B-1728B52AA6E4}">
                <adec:decorative xmlns="" xmlns:adec="http://schemas.microsoft.com/office/drawing/2017/decorative" val="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1825625"/>
            <a:ext cx="1752600" cy="755650"/>
          </a:xfrm>
          <a:prstGeom prst="rect">
            <a:avLst/>
          </a:prstGeom>
          <a:noFill/>
          <a:ln>
            <a:noFill/>
          </a:ln>
        </p:spPr>
      </p:pic>
      <p:pic>
        <p:nvPicPr>
          <p:cNvPr id="10" name="Picture 8">
            <a:extLst>
              <a:ext uri="{FF2B5EF4-FFF2-40B4-BE49-F238E27FC236}">
                <a16:creationId xmlns:a16="http://schemas.microsoft.com/office/drawing/2014/main" id="{530A95E6-03B7-47AF-9A0F-B13ADBB6B4E0}"/>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67" t="5713" r="51405" b="-1"/>
          <a:stretch/>
        </p:blipFill>
        <p:spPr bwMode="auto">
          <a:xfrm>
            <a:off x="1563732" y="5512526"/>
            <a:ext cx="2005149" cy="83928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C:\Users\MBittner\AppData\Local\Microsoft\Windows\INetCache\Content.Word\tud_logo_cmyk.tif">
            <a:extLst>
              <a:ext uri="{FF2B5EF4-FFF2-40B4-BE49-F238E27FC236}">
                <a16:creationId xmlns:a16="http://schemas.microsoft.com/office/drawing/2014/main" id="{5EE3A582-E65F-4876-9C2A-C2494A131D6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0100" y="5704431"/>
            <a:ext cx="2657475" cy="427053"/>
          </a:xfrm>
          <a:prstGeom prst="rect">
            <a:avLst/>
          </a:prstGeom>
          <a:noFill/>
          <a:ln>
            <a:noFill/>
          </a:ln>
        </p:spPr>
      </p:pic>
      <p:pic>
        <p:nvPicPr>
          <p:cNvPr id="14" name="Grafik 13">
            <a:extLst>
              <a:ext uri="{FF2B5EF4-FFF2-40B4-BE49-F238E27FC236}">
                <a16:creationId xmlns:a16="http://schemas.microsoft.com/office/drawing/2014/main" id="{A7707001-C4C8-4045-896E-1AEA202BAE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1025" y="5612776"/>
            <a:ext cx="2331720" cy="739037"/>
          </a:xfrm>
          <a:prstGeom prst="rect">
            <a:avLst/>
          </a:prstGeom>
        </p:spPr>
      </p:pic>
      <p:pic>
        <p:nvPicPr>
          <p:cNvPr id="9" name="Grafik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01025" y="1931044"/>
            <a:ext cx="1571625" cy="552193"/>
          </a:xfrm>
          <a:prstGeom prst="rect">
            <a:avLst/>
          </a:prstGeom>
        </p:spPr>
      </p:pic>
    </p:spTree>
    <p:extLst>
      <p:ext uri="{BB962C8B-B14F-4D97-AF65-F5344CB8AC3E}">
        <p14:creationId xmlns:p14="http://schemas.microsoft.com/office/powerpoint/2010/main" val="3787327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5512" y="1280160"/>
            <a:ext cx="6359899" cy="701587"/>
          </a:xfrm>
        </p:spPr>
        <p:txBody>
          <a:bodyPr>
            <a:normAutofit/>
          </a:bodyPr>
          <a:lstStyle/>
          <a:p>
            <a:r>
              <a:rPr lang="de-DE" sz="2400" b="1" dirty="0" smtClean="0">
                <a:solidFill>
                  <a:schemeClr val="tx2">
                    <a:lumMod val="50000"/>
                  </a:schemeClr>
                </a:solidFill>
                <a:latin typeface="Mont Bold" panose="00000900000000000000" pitchFamily="50" charset="0"/>
                <a:cs typeface="Arial" panose="020B0604020202020204" pitchFamily="34" charset="0"/>
              </a:rPr>
              <a:t>Aufgabe 1</a:t>
            </a:r>
            <a:endParaRPr lang="de-DE" sz="2400" b="1"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71995" y="2029372"/>
            <a:ext cx="7933980" cy="3499658"/>
          </a:xfrm>
        </p:spPr>
        <p:txBody>
          <a:bodyPr anchor="t">
            <a:normAutofit/>
          </a:bodyPr>
          <a:lstStyle/>
          <a:p>
            <a:pPr marL="0" indent="0">
              <a:lnSpc>
                <a:spcPct val="150000"/>
              </a:lnSpc>
              <a:buNone/>
            </a:pPr>
            <a:r>
              <a:rPr lang="de-DE" sz="2000" dirty="0">
                <a:cs typeface="Arial" panose="020B0604020202020204" pitchFamily="34" charset="0"/>
              </a:rPr>
              <a:t>Stellen Sie in wenigen Sätzen dar, wie der Lehrer in das neue Unterrichtsthema einführt. Geben Sie auch an, welche Lehrerfragen oder Aufforderungen das Unterrichtsgespräch </a:t>
            </a:r>
            <a:r>
              <a:rPr lang="de-DE" sz="2000" dirty="0" smtClean="0">
                <a:cs typeface="Arial" panose="020B0604020202020204" pitchFamily="34" charset="0"/>
              </a:rPr>
              <a:t>leiten (Video No.3).</a:t>
            </a:r>
            <a:endParaRPr lang="de-DE" sz="2000" dirty="0">
              <a:latin typeface="Mont"/>
              <a:cs typeface="Arial" panose="020B0604020202020204" pitchFamily="34" charset="0"/>
            </a:endParaRPr>
          </a:p>
        </p:txBody>
      </p:sp>
    </p:spTree>
    <p:extLst>
      <p:ext uri="{BB962C8B-B14F-4D97-AF65-F5344CB8AC3E}">
        <p14:creationId xmlns:p14="http://schemas.microsoft.com/office/powerpoint/2010/main" val="1302830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5512" y="1280160"/>
            <a:ext cx="6359899" cy="701587"/>
          </a:xfrm>
        </p:spPr>
        <p:txBody>
          <a:bodyPr>
            <a:normAutofit/>
          </a:bodyPr>
          <a:lstStyle/>
          <a:p>
            <a:r>
              <a:rPr lang="de-DE" sz="2400" b="1" dirty="0" smtClean="0">
                <a:solidFill>
                  <a:schemeClr val="tx2">
                    <a:lumMod val="50000"/>
                  </a:schemeClr>
                </a:solidFill>
                <a:latin typeface="Mont Bold" panose="00000900000000000000" pitchFamily="50" charset="0"/>
                <a:cs typeface="Arial" panose="020B0604020202020204" pitchFamily="34" charset="0"/>
              </a:rPr>
              <a:t>Aufgabe 2</a:t>
            </a:r>
            <a:endParaRPr lang="de-DE" sz="2400" b="1"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71995" y="2029372"/>
            <a:ext cx="7933980" cy="3499658"/>
          </a:xfrm>
        </p:spPr>
        <p:txBody>
          <a:bodyPr anchor="t">
            <a:normAutofit/>
          </a:bodyPr>
          <a:lstStyle/>
          <a:p>
            <a:pPr marL="0" indent="0">
              <a:lnSpc>
                <a:spcPct val="150000"/>
              </a:lnSpc>
              <a:buNone/>
            </a:pPr>
            <a:r>
              <a:rPr lang="de-DE" sz="2000" dirty="0" smtClean="0">
                <a:latin typeface="Mont"/>
                <a:cs typeface="Arial" panose="020B0604020202020204" pitchFamily="34" charset="0"/>
              </a:rPr>
              <a:t>Beschreiben </a:t>
            </a:r>
            <a:r>
              <a:rPr lang="de-DE" sz="2000" dirty="0">
                <a:latin typeface="Mont"/>
                <a:cs typeface="Arial" panose="020B0604020202020204" pitchFamily="34" charset="0"/>
              </a:rPr>
              <a:t>Sie, welche Funktion der Lehrer in der Sammlung der Schüler*inneninteressen auf dem Whiteboard sieht. Veranschaulichen Sie dies an konkreten Aussagen der Lehrkraft.</a:t>
            </a:r>
          </a:p>
        </p:txBody>
      </p:sp>
    </p:spTree>
    <p:extLst>
      <p:ext uri="{BB962C8B-B14F-4D97-AF65-F5344CB8AC3E}">
        <p14:creationId xmlns:p14="http://schemas.microsoft.com/office/powerpoint/2010/main" val="317556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34466" y="1280160"/>
            <a:ext cx="8437418" cy="737262"/>
          </a:xfrm>
        </p:spPr>
        <p:txBody>
          <a:bodyPr>
            <a:normAutofit/>
          </a:bodyPr>
          <a:lstStyle/>
          <a:p>
            <a:r>
              <a:rPr lang="de-DE" sz="2400" b="1" dirty="0" smtClean="0">
                <a:solidFill>
                  <a:schemeClr val="tx2">
                    <a:lumMod val="50000"/>
                  </a:schemeClr>
                </a:solidFill>
                <a:latin typeface="Mont Bold" panose="00000900000000000000" pitchFamily="50" charset="0"/>
                <a:cs typeface="Arial" panose="020B0604020202020204" pitchFamily="34" charset="0"/>
              </a:rPr>
              <a:t>Aufgabe</a:t>
            </a:r>
            <a:r>
              <a:rPr lang="de-DE" sz="2400" b="1" dirty="0" smtClean="0">
                <a:solidFill>
                  <a:schemeClr val="tx2">
                    <a:lumMod val="50000"/>
                  </a:schemeClr>
                </a:solidFill>
                <a:latin typeface="Arial" panose="020B0604020202020204" pitchFamily="34" charset="0"/>
                <a:cs typeface="Arial" panose="020B0604020202020204" pitchFamily="34" charset="0"/>
              </a:rPr>
              <a:t> 3</a:t>
            </a:r>
            <a:endParaRPr lang="de-DE" sz="2400" b="1" dirty="0">
              <a:solidFill>
                <a:schemeClr val="tx2">
                  <a:lumMod val="50000"/>
                </a:schemeClr>
              </a:solidFill>
              <a:latin typeface="Arial" panose="020B0604020202020204" pitchFamily="34" charset="0"/>
              <a:cs typeface="Arial" panose="020B0604020202020204" pitchFamily="34" charset="0"/>
            </a:endParaRPr>
          </a:p>
        </p:txBody>
      </p:sp>
      <p:sp>
        <p:nvSpPr>
          <p:cNvPr id="7" name="Inhaltsplatzhalter 6"/>
          <p:cNvSpPr>
            <a:spLocks noGrp="1"/>
          </p:cNvSpPr>
          <p:nvPr>
            <p:ph idx="1"/>
          </p:nvPr>
        </p:nvSpPr>
        <p:spPr>
          <a:xfrm>
            <a:off x="1762126" y="2017422"/>
            <a:ext cx="7924800" cy="3499658"/>
          </a:xfrm>
        </p:spPr>
        <p:txBody>
          <a:bodyPr>
            <a:normAutofit/>
          </a:bodyPr>
          <a:lstStyle/>
          <a:p>
            <a:pPr marL="0" indent="0">
              <a:lnSpc>
                <a:spcPct val="150000"/>
              </a:lnSpc>
              <a:buNone/>
            </a:pPr>
            <a:r>
              <a:rPr lang="de-DE" sz="2000" dirty="0">
                <a:latin typeface="Mont"/>
                <a:cs typeface="Arial" panose="020B0604020202020204" pitchFamily="34" charset="0"/>
              </a:rPr>
              <a:t>Stellen Sie in wenigen Sätzen dar, wie die Lehrerin in das neue Unterrichtsthema einführt. Geben Sie auch an, welche Fragen oder Aufforderungen der Lehrerin das Unterrichtsgespräch </a:t>
            </a:r>
            <a:r>
              <a:rPr lang="de-DE" sz="2000" dirty="0" smtClean="0">
                <a:latin typeface="Mont"/>
                <a:cs typeface="Arial" panose="020B0604020202020204" pitchFamily="34" charset="0"/>
              </a:rPr>
              <a:t>leiten (Video No.4).</a:t>
            </a:r>
            <a:endParaRPr lang="de-DE" sz="2000" dirty="0">
              <a:latin typeface="Mont"/>
              <a:cs typeface="Arial" panose="020B0604020202020204" pitchFamily="34" charset="0"/>
            </a:endParaRPr>
          </a:p>
        </p:txBody>
      </p:sp>
    </p:spTree>
    <p:extLst>
      <p:ext uri="{BB962C8B-B14F-4D97-AF65-F5344CB8AC3E}">
        <p14:creationId xmlns:p14="http://schemas.microsoft.com/office/powerpoint/2010/main" val="3583146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8946" y="1280160"/>
            <a:ext cx="4834304" cy="722888"/>
          </a:xfrm>
        </p:spPr>
        <p:txBody>
          <a:bodyPr>
            <a:normAutofit/>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4</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81174" y="2041148"/>
            <a:ext cx="7924801" cy="3499658"/>
          </a:xfrm>
        </p:spPr>
        <p:txBody>
          <a:bodyPr>
            <a:normAutofit/>
          </a:bodyPr>
          <a:lstStyle/>
          <a:p>
            <a:pPr marL="0" indent="0">
              <a:lnSpc>
                <a:spcPct val="150000"/>
              </a:lnSpc>
              <a:buNone/>
            </a:pPr>
            <a:r>
              <a:rPr lang="de-DE" sz="2000" dirty="0">
                <a:latin typeface="Mont"/>
                <a:cs typeface="Arial" panose="020B0604020202020204" pitchFamily="34" charset="0"/>
              </a:rPr>
              <a:t>Beschreiben Sie, wie Problem und Problemlösung in der vorliegenden Einstiegsphase eingeführt werden. Geben Sie auch an, worin genau das politische Problem und die Lösung besteht. Beziehen Sie sich dabei auf Inhalte des verwendeten Zeitungsartikels und des Unterrichtsgesprächs.</a:t>
            </a:r>
          </a:p>
        </p:txBody>
      </p:sp>
    </p:spTree>
    <p:extLst>
      <p:ext uri="{BB962C8B-B14F-4D97-AF65-F5344CB8AC3E}">
        <p14:creationId xmlns:p14="http://schemas.microsoft.com/office/powerpoint/2010/main" val="2253535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47521" y="1280160"/>
            <a:ext cx="5139104" cy="732412"/>
          </a:xfrm>
        </p:spPr>
        <p:txBody>
          <a:bodyPr>
            <a:normAutofit/>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5 (optional)</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81175" y="2012572"/>
            <a:ext cx="7953376" cy="3045203"/>
          </a:xfrm>
        </p:spPr>
        <p:txBody>
          <a:bodyPr>
            <a:normAutofit/>
          </a:bodyPr>
          <a:lstStyle/>
          <a:p>
            <a:pPr marL="0" indent="0">
              <a:lnSpc>
                <a:spcPct val="150000"/>
              </a:lnSpc>
              <a:buNone/>
            </a:pPr>
            <a:r>
              <a:rPr lang="de-DE" sz="2000" dirty="0"/>
              <a:t>Beurteilen Sie, inwiefern die Sammlung von Schüler*inneninteressen auf dem Whiteboard die Strukturierungsfunktion von Unterrichtseinstiegen im fachdidaktischen Sinne (z.B. nach Lach und </a:t>
            </a:r>
            <a:r>
              <a:rPr lang="de-DE" sz="2000" dirty="0" err="1"/>
              <a:t>Massing</a:t>
            </a:r>
            <a:r>
              <a:rPr lang="de-DE" sz="2000" dirty="0"/>
              <a:t>, 2013) erfüllt.</a:t>
            </a:r>
            <a:endParaRPr lang="de-DE" sz="2000" dirty="0">
              <a:latin typeface="Mont"/>
              <a:cs typeface="Arial" panose="020B0604020202020204" pitchFamily="34" charset="0"/>
            </a:endParaRPr>
          </a:p>
        </p:txBody>
      </p:sp>
    </p:spTree>
    <p:extLst>
      <p:ext uri="{BB962C8B-B14F-4D97-AF65-F5344CB8AC3E}">
        <p14:creationId xmlns:p14="http://schemas.microsoft.com/office/powerpoint/2010/main" val="149068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8946" y="1280160"/>
            <a:ext cx="4834304" cy="722888"/>
          </a:xfrm>
        </p:spPr>
        <p:txBody>
          <a:bodyPr>
            <a:normAutofit/>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6</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81174" y="2041148"/>
            <a:ext cx="7924801" cy="3499658"/>
          </a:xfrm>
        </p:spPr>
        <p:txBody>
          <a:bodyPr>
            <a:normAutofit fontScale="70000" lnSpcReduction="20000"/>
          </a:bodyPr>
          <a:lstStyle/>
          <a:p>
            <a:pPr marL="0" indent="0">
              <a:lnSpc>
                <a:spcPct val="150000"/>
              </a:lnSpc>
              <a:buNone/>
            </a:pPr>
            <a:r>
              <a:rPr lang="de-DE" dirty="0"/>
              <a:t>Analysieren Sie, inwiefern es sich um einen </a:t>
            </a:r>
            <a:r>
              <a:rPr lang="de-DE" dirty="0" err="1"/>
              <a:t>schüler</a:t>
            </a:r>
            <a:r>
              <a:rPr lang="de-DE" dirty="0"/>
              <a:t>*innenorientierten Unterrichtseinstieg handelt (z.B. nach Keuler, 2020). Gehen Sie hierbei </a:t>
            </a:r>
            <a:r>
              <a:rPr lang="de-DE" dirty="0" err="1"/>
              <a:t>kriterienorientiert</a:t>
            </a:r>
            <a:r>
              <a:rPr lang="de-DE" dirty="0"/>
              <a:t> vor und berücksichtigen Sie, wie die geäußerten Interessen der Schüler*innen in die Planung der Unterrichtsreihe einfließen und welches Verständnis von „Interessen“ dem Unterricht zugrunde liegt.</a:t>
            </a:r>
            <a:endParaRPr lang="de-DE" sz="2000" dirty="0">
              <a:latin typeface="Mont"/>
              <a:cs typeface="Arial" panose="020B0604020202020204" pitchFamily="34" charset="0"/>
            </a:endParaRPr>
          </a:p>
        </p:txBody>
      </p:sp>
    </p:spTree>
    <p:extLst>
      <p:ext uri="{BB962C8B-B14F-4D97-AF65-F5344CB8AC3E}">
        <p14:creationId xmlns:p14="http://schemas.microsoft.com/office/powerpoint/2010/main" val="1107089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52283" y="1263535"/>
            <a:ext cx="3586529" cy="739513"/>
          </a:xfrm>
        </p:spPr>
        <p:txBody>
          <a:bodyPr>
            <a:normAutofit/>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7</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81175" y="2003048"/>
            <a:ext cx="7915275" cy="3492878"/>
          </a:xfrm>
        </p:spPr>
        <p:txBody>
          <a:bodyPr>
            <a:normAutofit/>
          </a:bodyPr>
          <a:lstStyle/>
          <a:p>
            <a:pPr marL="0" indent="0">
              <a:lnSpc>
                <a:spcPct val="150000"/>
              </a:lnSpc>
              <a:buNone/>
            </a:pPr>
            <a:r>
              <a:rPr lang="de-DE" sz="2000" dirty="0">
                <a:latin typeface="Mont"/>
                <a:cs typeface="Arial" panose="020B0604020202020204" pitchFamily="34" charset="0"/>
              </a:rPr>
              <a:t>Beurteilen Sie, inwiefern es sich um einen problemorientierten Unterrichtseinstieg handelt (z.B. nach </a:t>
            </a:r>
            <a:r>
              <a:rPr lang="de-DE" sz="2000" dirty="0" smtClean="0">
                <a:latin typeface="Mont"/>
                <a:cs typeface="Arial" panose="020B0604020202020204" pitchFamily="34" charset="0"/>
              </a:rPr>
              <a:t>Goll, 2020). </a:t>
            </a:r>
            <a:r>
              <a:rPr lang="de-DE" sz="2000" dirty="0">
                <a:latin typeface="Mont"/>
                <a:cs typeface="Arial" panose="020B0604020202020204" pitchFamily="34" charset="0"/>
              </a:rPr>
              <a:t>Berücksichtigen Sie dabei die Eignung des verwendeten Zeitungsartikels für einen problemorientierten Einstieg sowie Ihre Ergebnisse zu Aufgabe 4.</a:t>
            </a:r>
          </a:p>
        </p:txBody>
      </p:sp>
    </p:spTree>
    <p:extLst>
      <p:ext uri="{BB962C8B-B14F-4D97-AF65-F5344CB8AC3E}">
        <p14:creationId xmlns:p14="http://schemas.microsoft.com/office/powerpoint/2010/main" val="3004535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18946" y="1280160"/>
            <a:ext cx="3757979" cy="713363"/>
          </a:xfrm>
        </p:spPr>
        <p:txBody>
          <a:bodyPr>
            <a:normAutofit/>
          </a:bodyPr>
          <a:lstStyle/>
          <a:p>
            <a:r>
              <a:rPr lang="de-DE" sz="2400" dirty="0" smtClean="0">
                <a:solidFill>
                  <a:schemeClr val="tx2">
                    <a:lumMod val="50000"/>
                  </a:schemeClr>
                </a:solidFill>
                <a:latin typeface="Mont Bold" panose="00000900000000000000" pitchFamily="50" charset="0"/>
                <a:cs typeface="Arial" panose="020B0604020202020204" pitchFamily="34" charset="0"/>
              </a:rPr>
              <a:t>Aufgabe 8</a:t>
            </a:r>
            <a:endParaRPr lang="de-DE" sz="2400" dirty="0">
              <a:solidFill>
                <a:schemeClr val="tx2">
                  <a:lumMod val="50000"/>
                </a:schemeClr>
              </a:solidFill>
              <a:latin typeface="Mont Bold" panose="00000900000000000000" pitchFamily="50" charset="0"/>
              <a:cs typeface="Arial" panose="020B0604020202020204" pitchFamily="34" charset="0"/>
            </a:endParaRPr>
          </a:p>
        </p:txBody>
      </p:sp>
      <p:sp>
        <p:nvSpPr>
          <p:cNvPr id="7" name="Inhaltsplatzhalter 6"/>
          <p:cNvSpPr>
            <a:spLocks noGrp="1"/>
          </p:cNvSpPr>
          <p:nvPr>
            <p:ph idx="1"/>
          </p:nvPr>
        </p:nvSpPr>
        <p:spPr>
          <a:xfrm>
            <a:off x="1781174" y="1993523"/>
            <a:ext cx="7924801" cy="3473828"/>
          </a:xfrm>
        </p:spPr>
        <p:txBody>
          <a:bodyPr>
            <a:normAutofit/>
          </a:bodyPr>
          <a:lstStyle/>
          <a:p>
            <a:pPr marL="0" indent="0">
              <a:lnSpc>
                <a:spcPct val="150000"/>
              </a:lnSpc>
              <a:buNone/>
            </a:pPr>
            <a:r>
              <a:rPr lang="de-DE" sz="2000" dirty="0">
                <a:latin typeface="Mont"/>
                <a:cs typeface="Arial" panose="020B0604020202020204" pitchFamily="34" charset="0"/>
              </a:rPr>
              <a:t>Entwickeln Sie konkrete Vorschläge, wie der Lehrer mit der Sammlung der Schüler*inneninteressen auf dem Whiteboard weiterarbeiten könnte, </a:t>
            </a:r>
            <a:r>
              <a:rPr lang="de-DE" sz="2000" dirty="0" smtClean="0">
                <a:latin typeface="Mont"/>
                <a:cs typeface="Arial" panose="020B0604020202020204" pitchFamily="34" charset="0"/>
              </a:rPr>
              <a:t>um dem </a:t>
            </a:r>
            <a:r>
              <a:rPr lang="de-DE" sz="2000" dirty="0">
                <a:latin typeface="Mont"/>
                <a:cs typeface="Arial" panose="020B0604020202020204" pitchFamily="34" charset="0"/>
              </a:rPr>
              <a:t>Prinzip der Schüler*</a:t>
            </a:r>
            <a:r>
              <a:rPr lang="de-DE" sz="2000" dirty="0" err="1">
                <a:latin typeface="Mont"/>
                <a:cs typeface="Arial" panose="020B0604020202020204" pitchFamily="34" charset="0"/>
              </a:rPr>
              <a:t>innenorientierung</a:t>
            </a:r>
            <a:r>
              <a:rPr lang="de-DE" sz="2000" dirty="0">
                <a:latin typeface="Mont"/>
                <a:cs typeface="Arial" panose="020B0604020202020204" pitchFamily="34" charset="0"/>
              </a:rPr>
              <a:t> noch besser gerecht zu </a:t>
            </a:r>
            <a:r>
              <a:rPr lang="de-DE" sz="2000" dirty="0" smtClean="0">
                <a:latin typeface="Mont"/>
                <a:cs typeface="Arial" panose="020B0604020202020204" pitchFamily="34" charset="0"/>
              </a:rPr>
              <a:t>werden.</a:t>
            </a:r>
            <a:endParaRPr lang="de-DE" sz="2000" dirty="0">
              <a:latin typeface="Mont"/>
              <a:cs typeface="Arial" panose="020B0604020202020204" pitchFamily="34" charset="0"/>
            </a:endParaRPr>
          </a:p>
        </p:txBody>
      </p:sp>
    </p:spTree>
    <p:extLst>
      <p:ext uri="{BB962C8B-B14F-4D97-AF65-F5344CB8AC3E}">
        <p14:creationId xmlns:p14="http://schemas.microsoft.com/office/powerpoint/2010/main" val="4258540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Benutzerdefiniert 2">
      <a:dk1>
        <a:srgbClr val="002B44"/>
      </a:dk1>
      <a:lt1>
        <a:srgbClr val="F5F5F5"/>
      </a:lt1>
      <a:dk2>
        <a:srgbClr val="000000"/>
      </a:dk2>
      <a:lt2>
        <a:srgbClr val="FFFFFF"/>
      </a:lt2>
      <a:accent1>
        <a:srgbClr val="A90D00"/>
      </a:accent1>
      <a:accent2>
        <a:srgbClr val="D63100"/>
      </a:accent2>
      <a:accent3>
        <a:srgbClr val="FF5242"/>
      </a:accent3>
      <a:accent4>
        <a:srgbClr val="86A6BB"/>
      </a:accent4>
      <a:accent5>
        <a:srgbClr val="4472C4"/>
      </a:accent5>
      <a:accent6>
        <a:srgbClr val="70AD47"/>
      </a:accent6>
      <a:hlink>
        <a:srgbClr val="0563C1"/>
      </a:hlink>
      <a:folHlink>
        <a:srgbClr val="954F72"/>
      </a:folHlink>
    </a:clrScheme>
    <a:fontScheme name="Benutzerdefiniert 4">
      <a:majorFont>
        <a:latin typeface="Mont Bold"/>
        <a:ea typeface=""/>
        <a:cs typeface=""/>
      </a:majorFont>
      <a:minorFont>
        <a:latin typeface="Mo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635</Words>
  <Application>Microsoft Office PowerPoint</Application>
  <PresentationFormat>Breitbild</PresentationFormat>
  <Paragraphs>31</Paragraphs>
  <Slides>12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12</vt:i4>
      </vt:variant>
    </vt:vector>
  </HeadingPairs>
  <TitlesOfParts>
    <vt:vector size="18" baseType="lpstr">
      <vt:lpstr>Arial</vt:lpstr>
      <vt:lpstr>Calibri</vt:lpstr>
      <vt:lpstr>Mont</vt:lpstr>
      <vt:lpstr>Mont Bold</vt:lpstr>
      <vt:lpstr>Times New Roman</vt:lpstr>
      <vt:lpstr>Office</vt:lpstr>
      <vt:lpstr>PowerPoint-Präsentation</vt:lpstr>
      <vt:lpstr>Aufgabe 1</vt:lpstr>
      <vt:lpstr>Aufgabe 2</vt:lpstr>
      <vt:lpstr>Aufgabe 3</vt:lpstr>
      <vt:lpstr>Aufgabe 4</vt:lpstr>
      <vt:lpstr>Aufgabe 5 (optional)</vt:lpstr>
      <vt:lpstr>Aufgabe 6</vt:lpstr>
      <vt:lpstr>Aufgabe 7</vt:lpstr>
      <vt:lpstr>Aufgabe 8</vt:lpstr>
      <vt:lpstr>Aufgabe 9</vt:lpstr>
      <vt:lpstr>Aufgabe 10 (optional)</vt:lpstr>
      <vt:lpstr>Kontaktinformationen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dc:creator>
  <cp:lastModifiedBy>Simon Filler</cp:lastModifiedBy>
  <cp:revision>36</cp:revision>
  <dcterms:created xsi:type="dcterms:W3CDTF">2022-05-31T08:23:49Z</dcterms:created>
  <dcterms:modified xsi:type="dcterms:W3CDTF">2023-02-10T08:50:54Z</dcterms:modified>
</cp:coreProperties>
</file>