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1" r:id="rId2"/>
    <p:sldId id="263" r:id="rId3"/>
    <p:sldId id="264" r:id="rId4"/>
    <p:sldId id="265" r:id="rId5"/>
    <p:sldId id="266" r:id="rId6"/>
    <p:sldId id="267" r:id="rId7"/>
    <p:sldId id="268" r:id="rId8"/>
    <p:sldId id="269" r:id="rId9"/>
    <p:sldId id="262"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5053"/>
    <a:srgbClr val="86A6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4" d="100"/>
          <a:sy n="84" d="100"/>
        </p:scale>
        <p:origin x="53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92BC2-FFEB-4358-BAAA-962631D8B732}" type="datetimeFigureOut">
              <a:rPr lang="de-DE" smtClean="0"/>
              <a:t>10.02.2023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9E466-CC6A-49BF-BFA5-4C1093EE5307}" type="slidenum">
              <a:rPr lang="de-DE" smtClean="0"/>
              <a:t>‹Nr.›</a:t>
            </a:fld>
            <a:endParaRPr lang="de-DE"/>
          </a:p>
        </p:txBody>
      </p:sp>
    </p:spTree>
    <p:extLst>
      <p:ext uri="{BB962C8B-B14F-4D97-AF65-F5344CB8AC3E}">
        <p14:creationId xmlns:p14="http://schemas.microsoft.com/office/powerpoint/2010/main" val="120074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4" name="Datumsplatzhalter 3"/>
          <p:cNvSpPr>
            <a:spLocks noGrp="1"/>
          </p:cNvSpPr>
          <p:nvPr>
            <p:ph type="dt" sz="half" idx="10"/>
          </p:nvPr>
        </p:nvSpPr>
        <p:spPr>
          <a:xfrm>
            <a:off x="2349676" y="6356350"/>
            <a:ext cx="1231723" cy="365125"/>
          </a:xfrm>
        </p:spPr>
        <p:txBody>
          <a:bodyPr/>
          <a:lstStyle/>
          <a:p>
            <a:fld id="{2F4E360A-ECDF-40A8-B74D-2CBDC946AB66}" type="datetimeFigureOut">
              <a:rPr lang="de-DE" smtClean="0"/>
              <a:t>10.02.2023</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a:xfrm>
            <a:off x="8610600" y="6356350"/>
            <a:ext cx="771525" cy="365125"/>
          </a:xfrm>
        </p:spPr>
        <p:txBody>
          <a:bodyPr/>
          <a:lstStyle/>
          <a:p>
            <a:fld id="{6EAEAB03-6B8C-45A5-9C5D-1185806A2D47}" type="slidenum">
              <a:rPr lang="de-DE" smtClean="0"/>
              <a:t>‹Nr.›</a:t>
            </a:fld>
            <a:endParaRPr lang="de-DE" dirty="0"/>
          </a:p>
        </p:txBody>
      </p:sp>
      <p:pic>
        <p:nvPicPr>
          <p:cNvPr id="7" name="Grafik 6">
            <a:extLst>
              <a:ext uri="{FF2B5EF4-FFF2-40B4-BE49-F238E27FC236}">
                <a16:creationId xmlns:a16="http://schemas.microsoft.com/office/drawing/2014/main" id="{250CE973-5E27-47A8-AE81-C946D453ED1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9202" y="5757861"/>
            <a:ext cx="1593273" cy="863853"/>
          </a:xfrm>
          <a:prstGeom prst="rect">
            <a:avLst/>
          </a:prstGeom>
        </p:spPr>
      </p:pic>
      <p:pic>
        <p:nvPicPr>
          <p:cNvPr id="8" name="Grafik 7">
            <a:extLst>
              <a:ext uri="{FF2B5EF4-FFF2-40B4-BE49-F238E27FC236}">
                <a16:creationId xmlns:a16="http://schemas.microsoft.com/office/drawing/2014/main" id="{119BD009-0D7A-4C20-A4C3-21C50CDE822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43062" y="5920640"/>
            <a:ext cx="2401242" cy="871419"/>
          </a:xfrm>
          <a:prstGeom prst="rect">
            <a:avLst/>
          </a:prstGeom>
        </p:spPr>
      </p:pic>
    </p:spTree>
    <p:extLst>
      <p:ext uri="{BB962C8B-B14F-4D97-AF65-F5344CB8AC3E}">
        <p14:creationId xmlns:p14="http://schemas.microsoft.com/office/powerpoint/2010/main" val="3992782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11215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838199"/>
            <a:ext cx="2628900" cy="5338764"/>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838199"/>
            <a:ext cx="7734300" cy="5338763"/>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081450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886675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705667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722086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304300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73891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F4E360A-ECDF-40A8-B74D-2CBDC946AB66}" type="datetimeFigureOut">
              <a:rPr lang="de-DE" smtClean="0"/>
              <a:t>10.02.2023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EAEAB03-6B8C-45A5-9C5D-1185806A2D47}" type="slidenum">
              <a:rPr lang="de-DE" smtClean="0"/>
              <a:t>‹Nr.›</a:t>
            </a:fld>
            <a:endParaRPr lang="de-DE"/>
          </a:p>
        </p:txBody>
      </p:sp>
      <p:pic>
        <p:nvPicPr>
          <p:cNvPr id="5" name="Grafik 4" descr="Logo von LArS.nrw: Roter Schriftzug">
            <a:extLst>
              <a:ext uri="{FF2B5EF4-FFF2-40B4-BE49-F238E27FC236}">
                <a16:creationId xmlns:a16="http://schemas.microsoft.com/office/drawing/2014/main" id="{DDE7768B-DEE0-4EA2-9F05-87F59EF18313}"/>
              </a:ext>
              <a:ext uri="{C183D7F6-B498-43B3-948B-1728B52AA6E4}">
                <adec:decorative xmlns:adec="http://schemas.microsoft.com/office/drawing/2017/decorative" xmlns="" val="0"/>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8434" y="19174"/>
            <a:ext cx="1198245" cy="503555"/>
          </a:xfrm>
          <a:prstGeom prst="rect">
            <a:avLst/>
          </a:prstGeom>
          <a:noFill/>
          <a:ln>
            <a:noFill/>
          </a:ln>
        </p:spPr>
      </p:pic>
    </p:spTree>
    <p:extLst>
      <p:ext uri="{BB962C8B-B14F-4D97-AF65-F5344CB8AC3E}">
        <p14:creationId xmlns:p14="http://schemas.microsoft.com/office/powerpoint/2010/main" val="4183279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890683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683284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771525"/>
            <a:ext cx="10515600" cy="919164"/>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E360A-ECDF-40A8-B74D-2CBDC946AB66}" type="datetimeFigureOut">
              <a:rPr lang="de-DE" smtClean="0"/>
              <a:t>10.02.2023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EAB03-6B8C-45A5-9C5D-1185806A2D47}" type="slidenum">
              <a:rPr lang="de-DE" smtClean="0"/>
              <a:t>‹Nr.›</a:t>
            </a:fld>
            <a:endParaRPr lang="de-DE"/>
          </a:p>
        </p:txBody>
      </p:sp>
      <p:sp>
        <p:nvSpPr>
          <p:cNvPr id="10" name="Rechteck 9">
            <a:extLst>
              <a:ext uri="{FF2B5EF4-FFF2-40B4-BE49-F238E27FC236}">
                <a16:creationId xmlns:a16="http://schemas.microsoft.com/office/drawing/2014/main" id="{D50FB6CE-785A-40D6-BFAE-3380B157A22E}"/>
              </a:ext>
            </a:extLst>
          </p:cNvPr>
          <p:cNvSpPr/>
          <p:nvPr userDrawn="1"/>
        </p:nvSpPr>
        <p:spPr>
          <a:xfrm>
            <a:off x="0" y="-40775"/>
            <a:ext cx="12192000" cy="6234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Logo von LArS.nrw: Roter Schriftzug">
            <a:extLst>
              <a:ext uri="{FF2B5EF4-FFF2-40B4-BE49-F238E27FC236}">
                <a16:creationId xmlns:a16="http://schemas.microsoft.com/office/drawing/2014/main" id="{7DAFC7D2-5B54-4899-8F0D-4226F691E44C}"/>
              </a:ext>
              <a:ext uri="{C183D7F6-B498-43B3-948B-1728B52AA6E4}">
                <adec:decorative xmlns:adec="http://schemas.microsoft.com/office/drawing/2017/decorative" xmlns="" val="0"/>
              </a:ext>
            </a:extLst>
          </p:cNvPr>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850192" y="19174"/>
            <a:ext cx="1198245" cy="503555"/>
          </a:xfrm>
          <a:prstGeom prst="rect">
            <a:avLst/>
          </a:prstGeom>
          <a:noFill/>
          <a:ln>
            <a:noFill/>
          </a:ln>
        </p:spPr>
      </p:pic>
    </p:spTree>
    <p:extLst>
      <p:ext uri="{BB962C8B-B14F-4D97-AF65-F5344CB8AC3E}">
        <p14:creationId xmlns:p14="http://schemas.microsoft.com/office/powerpoint/2010/main" val="338829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err="1"/>
              <a:t>LArS</a:t>
            </a:r>
            <a:r>
              <a:rPr lang="de-DE" b="1" dirty="0"/>
              <a:t>:</a:t>
            </a:r>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Lernen mit Animationsfilmen realer Szenen sozialwissenschaftlicher</a:t>
            </a:r>
            <a:br>
              <a:rPr lang="de-DE" dirty="0"/>
            </a:br>
            <a:r>
              <a:rPr lang="de-DE" dirty="0"/>
              <a:t>Unterrichtsfächer: ein digitales Lehr-/Lernangebot zur</a:t>
            </a:r>
            <a:br>
              <a:rPr lang="de-DE" dirty="0"/>
            </a:br>
            <a:r>
              <a:rPr lang="de-DE" dirty="0"/>
              <a:t>Professionalisierung angehender Lehrkräfte</a:t>
            </a:r>
          </a:p>
        </p:txBody>
      </p:sp>
    </p:spTree>
    <p:extLst>
      <p:ext uri="{BB962C8B-B14F-4D97-AF65-F5344CB8AC3E}">
        <p14:creationId xmlns:p14="http://schemas.microsoft.com/office/powerpoint/2010/main" val="3616567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fontScale="90000"/>
          </a:bodyPr>
          <a:lstStyle/>
          <a:p>
            <a:r>
              <a:rPr lang="de-DE" dirty="0"/>
              <a:t>Modulteil B1: Funktionen &amp; Methoden der Urteilsbildungsphase</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b="1" dirty="0">
                <a:solidFill>
                  <a:srgbClr val="DB5053"/>
                </a:solidFill>
              </a:rPr>
              <a:t>Aufgabe 1 – Beobachtungsaufgabe</a:t>
            </a:r>
          </a:p>
          <a:p>
            <a:pPr marL="0" indent="0">
              <a:buNone/>
            </a:pPr>
            <a:r>
              <a:rPr lang="de-DE" b="1" dirty="0"/>
              <a:t>Beobachten</a:t>
            </a:r>
            <a:r>
              <a:rPr lang="de-DE" dirty="0"/>
              <a:t> Sie, welche Elemente und Funktionen eines Rollenausstiegs in der Szene erkennbar sind. Notieren Sie drei Stellen mit Zeitangabe (Videominuten) und die jeweilige Funktion des Rollenausstiegs</a:t>
            </a:r>
          </a:p>
        </p:txBody>
      </p:sp>
    </p:spTree>
    <p:extLst>
      <p:ext uri="{BB962C8B-B14F-4D97-AF65-F5344CB8AC3E}">
        <p14:creationId xmlns:p14="http://schemas.microsoft.com/office/powerpoint/2010/main" val="806931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fontScale="90000"/>
          </a:bodyPr>
          <a:lstStyle/>
          <a:p>
            <a:r>
              <a:rPr lang="de-DE" dirty="0"/>
              <a:t>Modulteil B1: Funktionen &amp; Methoden der Urteilsbildungsphase</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825625"/>
            <a:ext cx="8407400" cy="4351338"/>
          </a:xfrm>
        </p:spPr>
        <p:txBody>
          <a:bodyPr/>
          <a:lstStyle/>
          <a:p>
            <a:pPr marL="0" indent="0">
              <a:buNone/>
            </a:pPr>
            <a:r>
              <a:rPr lang="de-DE" b="1" dirty="0">
                <a:solidFill>
                  <a:srgbClr val="DB5053"/>
                </a:solidFill>
              </a:rPr>
              <a:t>Aufgabe 2 – Beobachtungsaufgabe</a:t>
            </a:r>
          </a:p>
          <a:p>
            <a:pPr marL="0" indent="0">
              <a:buNone/>
            </a:pPr>
            <a:r>
              <a:rPr lang="de-DE" b="1" dirty="0"/>
              <a:t>Notieren</a:t>
            </a:r>
            <a:r>
              <a:rPr lang="de-DE" dirty="0"/>
              <a:t> Sie chronologisch unter Angabe der Videominute je einen Zeitpunkt, an denen ein*e Schüler*in…</a:t>
            </a:r>
          </a:p>
          <a:p>
            <a:pPr marL="514350" indent="-514350">
              <a:buAutoNum type="alphaLcParenR"/>
            </a:pPr>
            <a:r>
              <a:rPr lang="de-DE" dirty="0"/>
              <a:t>Ein Gefühl beim Spielen der Rolle äußert,</a:t>
            </a:r>
          </a:p>
          <a:p>
            <a:pPr marL="514350" indent="-514350">
              <a:buAutoNum type="alphaLcParenR"/>
            </a:pPr>
            <a:r>
              <a:rPr lang="de-DE" dirty="0"/>
              <a:t>Ein Argument der eigenen Rolle benennt,</a:t>
            </a:r>
          </a:p>
          <a:p>
            <a:pPr marL="514350" indent="-514350">
              <a:buAutoNum type="alphaLcParenR"/>
            </a:pPr>
            <a:r>
              <a:rPr lang="de-DE" dirty="0"/>
              <a:t>sich zur Passung der eingenommenen Rolle und der eigenen Meinung äußert.</a:t>
            </a:r>
          </a:p>
        </p:txBody>
      </p:sp>
      <p:pic>
        <p:nvPicPr>
          <p:cNvPr id="5" name="Grafik 4" descr="Ein Bild, das Spielzeug, Puppe enthält.&#10;&#10;Automatisch generierte Beschreibung">
            <a:extLst>
              <a:ext uri="{FF2B5EF4-FFF2-40B4-BE49-F238E27FC236}">
                <a16:creationId xmlns:a16="http://schemas.microsoft.com/office/drawing/2014/main" id="{5DA651D6-9A0A-054E-C378-6E355E4C5E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7074" y="2179699"/>
            <a:ext cx="2713382" cy="2951067"/>
          </a:xfrm>
          <a:prstGeom prst="rect">
            <a:avLst/>
          </a:prstGeom>
          <a:ln>
            <a:noFill/>
          </a:ln>
          <a:effectLst>
            <a:softEdge rad="112500"/>
          </a:effectLst>
        </p:spPr>
      </p:pic>
    </p:spTree>
    <p:extLst>
      <p:ext uri="{BB962C8B-B14F-4D97-AF65-F5344CB8AC3E}">
        <p14:creationId xmlns:p14="http://schemas.microsoft.com/office/powerpoint/2010/main" val="1687048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fontScale="90000"/>
          </a:bodyPr>
          <a:lstStyle/>
          <a:p>
            <a:r>
              <a:rPr lang="de-DE" dirty="0"/>
              <a:t>Modulteil B1: Funktionen &amp; Methoden der Urteilsbildungsphase</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b="1" dirty="0">
                <a:solidFill>
                  <a:srgbClr val="DB5053"/>
                </a:solidFill>
              </a:rPr>
              <a:t>Aufgabe 3 – Beobachtungsaufgabe</a:t>
            </a:r>
          </a:p>
          <a:p>
            <a:pPr marL="0" indent="0">
              <a:buNone/>
            </a:pPr>
            <a:r>
              <a:rPr lang="de-DE" dirty="0"/>
              <a:t>Gibt es etwas, das Sie bei einem Rollenausstieg nach einer Talkshow erwartet hätten, aber nicht in der gezeigten Szene gesehen haben? Halten Sie Ihre Überlegungen in Stichpunkten fest.</a:t>
            </a:r>
          </a:p>
        </p:txBody>
      </p:sp>
    </p:spTree>
    <p:extLst>
      <p:ext uri="{BB962C8B-B14F-4D97-AF65-F5344CB8AC3E}">
        <p14:creationId xmlns:p14="http://schemas.microsoft.com/office/powerpoint/2010/main" val="908293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fontScale="90000"/>
          </a:bodyPr>
          <a:lstStyle/>
          <a:p>
            <a:r>
              <a:rPr lang="de-DE" dirty="0"/>
              <a:t>Modulteil B1: Funktionen &amp; Methoden der Urteilsbildungsphase</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825625"/>
            <a:ext cx="8643730" cy="4351338"/>
          </a:xfrm>
        </p:spPr>
        <p:txBody>
          <a:bodyPr>
            <a:normAutofit fontScale="85000" lnSpcReduction="20000"/>
          </a:bodyPr>
          <a:lstStyle/>
          <a:p>
            <a:pPr marL="0" indent="0">
              <a:buNone/>
            </a:pPr>
            <a:r>
              <a:rPr lang="de-DE" b="1" dirty="0">
                <a:solidFill>
                  <a:srgbClr val="DB5053"/>
                </a:solidFill>
              </a:rPr>
              <a:t>Aufgabe 4 – Analyseaufgabe</a:t>
            </a:r>
          </a:p>
          <a:p>
            <a:pPr marL="0" indent="0">
              <a:buNone/>
            </a:pPr>
            <a:r>
              <a:rPr lang="de-DE" b="1" dirty="0"/>
              <a:t>Analysieren</a:t>
            </a:r>
            <a:r>
              <a:rPr lang="de-DE" dirty="0"/>
              <a:t> Sie die Fragestellungen bzw. Impulse der Lehrkraft, mit der diese den Rollenausstieg aus der Talkshow bei den Schüler*innen anregen möchte, hinsichtlich…</a:t>
            </a:r>
          </a:p>
          <a:p>
            <a:pPr marL="514350" indent="-514350">
              <a:buAutoNum type="alphaLcParenR"/>
            </a:pPr>
            <a:r>
              <a:rPr lang="de-DE" dirty="0"/>
              <a:t>einer emotionalen Rollendistanzierung,</a:t>
            </a:r>
          </a:p>
          <a:p>
            <a:pPr marL="514350" indent="-514350">
              <a:buAutoNum type="alphaLcParenR"/>
            </a:pPr>
            <a:r>
              <a:rPr lang="de-DE" dirty="0"/>
              <a:t>einer Rollenvertretung fremder inhaltlicher Argumente,</a:t>
            </a:r>
          </a:p>
          <a:p>
            <a:pPr marL="514350" indent="-514350">
              <a:buAutoNum type="alphaLcParenR"/>
            </a:pPr>
            <a:r>
              <a:rPr lang="de-DE" dirty="0"/>
              <a:t>der eigenen inhaltlichen Position der Schüler*innen.</a:t>
            </a:r>
          </a:p>
          <a:p>
            <a:pPr marL="0" indent="0">
              <a:buNone/>
            </a:pPr>
            <a:r>
              <a:rPr lang="de-DE" dirty="0"/>
              <a:t>Greifen Sie dabei auf Ihr fachdidaktisches Wissen aus den Sozialwissenschaften über einen Rollenausstieg und handlungsorientierte Unterrichtsmethoden zurück und bearbeiten Sie die Aufgabe in ganzen Sätzen.</a:t>
            </a:r>
          </a:p>
        </p:txBody>
      </p:sp>
      <p:pic>
        <p:nvPicPr>
          <p:cNvPr id="7" name="Grafik 6" descr="Ein Bild, das Text, Spielzeug, Puppe, Vektorgrafiken enthält.">
            <a:extLst>
              <a:ext uri="{FF2B5EF4-FFF2-40B4-BE49-F238E27FC236}">
                <a16:creationId xmlns:a16="http://schemas.microsoft.com/office/drawing/2014/main" id="{527E47E2-593E-DDE6-027E-5B8C410962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2907" y="2116240"/>
            <a:ext cx="2592000" cy="3535220"/>
          </a:xfrm>
          <a:prstGeom prst="rect">
            <a:avLst/>
          </a:prstGeom>
          <a:ln>
            <a:noFill/>
          </a:ln>
          <a:effectLst>
            <a:softEdge rad="112500"/>
          </a:effectLst>
        </p:spPr>
      </p:pic>
    </p:spTree>
    <p:extLst>
      <p:ext uri="{BB962C8B-B14F-4D97-AF65-F5344CB8AC3E}">
        <p14:creationId xmlns:p14="http://schemas.microsoft.com/office/powerpoint/2010/main" val="626264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fontScale="90000"/>
          </a:bodyPr>
          <a:lstStyle/>
          <a:p>
            <a:r>
              <a:rPr lang="de-DE" dirty="0"/>
              <a:t>Modulteil B1: Funktionen &amp; Methoden der Urteilsbildungsphase</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a:bodyPr>
          <a:lstStyle/>
          <a:p>
            <a:pPr marL="0" indent="0">
              <a:buNone/>
            </a:pPr>
            <a:r>
              <a:rPr lang="de-DE" b="1" dirty="0">
                <a:solidFill>
                  <a:srgbClr val="DB5053"/>
                </a:solidFill>
              </a:rPr>
              <a:t>Aufgabe 5 – Reflexions- und Entwicklungsaufgabe</a:t>
            </a:r>
          </a:p>
          <a:p>
            <a:pPr marL="0" indent="0">
              <a:buNone/>
            </a:pPr>
            <a:r>
              <a:rPr lang="de-DE" dirty="0"/>
              <a:t>Wie könnte ein alternativer Rollenausstieg aus Ihrer Sicht aussehen? </a:t>
            </a:r>
            <a:r>
              <a:rPr lang="de-DE" b="1" dirty="0"/>
              <a:t>Skizzieren</a:t>
            </a:r>
            <a:r>
              <a:rPr lang="de-DE" dirty="0"/>
              <a:t> Sie unter Berücksichtigung politikdidaktischer Konzeptionen zur Talkshow als handlungsorientierte Methode zur Förderung der politischen Urteilsfähigkeit einen alternativen Rollenausstieg.</a:t>
            </a:r>
          </a:p>
          <a:p>
            <a:pPr marL="0" indent="0">
              <a:buNone/>
            </a:pPr>
            <a:endParaRPr lang="de-DE" dirty="0"/>
          </a:p>
          <a:p>
            <a:pPr marL="0" indent="0">
              <a:buNone/>
            </a:pPr>
            <a:r>
              <a:rPr lang="de-DE" dirty="0"/>
              <a:t>Eine Möglichkeit ist zum Beispiel, alternative Impulse zu formulieren, die Sie als Lehrkraft geben würden.</a:t>
            </a:r>
          </a:p>
        </p:txBody>
      </p:sp>
    </p:spTree>
    <p:extLst>
      <p:ext uri="{BB962C8B-B14F-4D97-AF65-F5344CB8AC3E}">
        <p14:creationId xmlns:p14="http://schemas.microsoft.com/office/powerpoint/2010/main" val="3349936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fontScale="90000"/>
          </a:bodyPr>
          <a:lstStyle/>
          <a:p>
            <a:r>
              <a:rPr lang="de-DE" dirty="0"/>
              <a:t>Modulteil B1: Funktionen &amp; Methoden der Urteilsbildungsphase</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a:bodyPr>
          <a:lstStyle/>
          <a:p>
            <a:pPr marL="0" indent="0">
              <a:buNone/>
            </a:pPr>
            <a:r>
              <a:rPr lang="de-DE" b="1" dirty="0">
                <a:solidFill>
                  <a:srgbClr val="DB5053"/>
                </a:solidFill>
              </a:rPr>
              <a:t>Aufgabe 6 – Reflexions- und Entwicklungsaufgabe</a:t>
            </a:r>
          </a:p>
          <a:p>
            <a:pPr marL="0" indent="0">
              <a:buNone/>
            </a:pPr>
            <a:r>
              <a:rPr lang="de-DE" b="1" dirty="0"/>
              <a:t>Reflektieren</a:t>
            </a:r>
            <a:r>
              <a:rPr lang="de-DE" dirty="0"/>
              <a:t> Sie Ihren eigenen Entwurf hinsichtlich möglicher Hürden und Herausforderungen aus einer fachdidaktischen Perspektive. Berücksichtigen Sie dabei auch Ihre eigenen Erfahrungen aus der Unterrichtspraxis (z.B. aus dem Praxissemester).</a:t>
            </a:r>
          </a:p>
          <a:p>
            <a:pPr marL="0" indent="0">
              <a:buNone/>
            </a:pPr>
            <a:endParaRPr lang="de-DE" dirty="0"/>
          </a:p>
          <a:p>
            <a:pPr marL="0" indent="0">
              <a:buNone/>
            </a:pPr>
            <a:r>
              <a:rPr lang="de-DE" dirty="0"/>
              <a:t>Halten Sie Ihre Überlegungen stichpunktartig fest.</a:t>
            </a:r>
          </a:p>
        </p:txBody>
      </p:sp>
    </p:spTree>
    <p:extLst>
      <p:ext uri="{BB962C8B-B14F-4D97-AF65-F5344CB8AC3E}">
        <p14:creationId xmlns:p14="http://schemas.microsoft.com/office/powerpoint/2010/main" val="1790719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fontScale="90000"/>
          </a:bodyPr>
          <a:lstStyle/>
          <a:p>
            <a:r>
              <a:rPr lang="de-DE" dirty="0"/>
              <a:t>Modulteil B1: Funktionen &amp; Methoden der Urteilsbildungsphase</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b="1" dirty="0">
                <a:solidFill>
                  <a:srgbClr val="DB5053"/>
                </a:solidFill>
              </a:rPr>
              <a:t>Aufgabe 7 – Nachbereitende Aufgabe</a:t>
            </a:r>
          </a:p>
          <a:p>
            <a:pPr marL="0" indent="0">
              <a:buNone/>
            </a:pPr>
            <a:r>
              <a:rPr lang="de-DE" dirty="0"/>
              <a:t>Zu Beginn des Animationsfilms kommt es zu folgendem Austausch zwischen Lehrkraft und Schüler:</a:t>
            </a:r>
          </a:p>
          <a:p>
            <a:pPr marL="0" indent="0">
              <a:buNone/>
            </a:pPr>
            <a:r>
              <a:rPr lang="de-DE" i="1" dirty="0"/>
              <a:t>Lehrkraft: Und ja, warst du zufrieden mit dem, was du beigetragen hast oder konntest du deine Position vertreten?</a:t>
            </a:r>
          </a:p>
          <a:p>
            <a:pPr marL="0" indent="0">
              <a:buNone/>
            </a:pPr>
            <a:r>
              <a:rPr lang="de-DE" i="1" dirty="0"/>
              <a:t>„Stefan Raab“: Keine Ahnung. Ich hab einfach nur das gesagt, was ein bisschen aus den Texten war. Ich glaube schon.</a:t>
            </a:r>
          </a:p>
          <a:p>
            <a:pPr marL="0" indent="0">
              <a:buNone/>
            </a:pPr>
            <a:r>
              <a:rPr lang="de-DE" b="1" dirty="0"/>
              <a:t>Reflektieren</a:t>
            </a:r>
            <a:r>
              <a:rPr lang="de-DE" dirty="0"/>
              <a:t> Sie mit Blick auf Ihren zukünftigen Unterricht, welche Herausforderungen sich aus der Antwort des Schülers für die Vorbereitung und Durchführung einer Talkshow oder ähnlicher handlungsorientierter Methoden mit dem Ziel der politischen Urteilsbildung ableiten lassen.</a:t>
            </a:r>
            <a:endParaRPr lang="de-DE" b="1" dirty="0"/>
          </a:p>
        </p:txBody>
      </p:sp>
    </p:spTree>
    <p:extLst>
      <p:ext uri="{BB962C8B-B14F-4D97-AF65-F5344CB8AC3E}">
        <p14:creationId xmlns:p14="http://schemas.microsoft.com/office/powerpoint/2010/main" val="3181755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6A518-2A2F-4A3A-A100-66146A855F8C}"/>
              </a:ext>
            </a:extLst>
          </p:cNvPr>
          <p:cNvSpPr>
            <a:spLocks noGrp="1"/>
          </p:cNvSpPr>
          <p:nvPr>
            <p:ph type="title"/>
          </p:nvPr>
        </p:nvSpPr>
        <p:spPr/>
        <p:txBody>
          <a:bodyPr/>
          <a:lstStyle/>
          <a:p>
            <a:pPr algn="ctr"/>
            <a:r>
              <a:rPr lang="de-DE" dirty="0"/>
              <a:t>Kontaktinformationen</a:t>
            </a:r>
          </a:p>
        </p:txBody>
      </p:sp>
      <p:sp>
        <p:nvSpPr>
          <p:cNvPr id="3" name="Inhaltsplatzhalter 2">
            <a:extLst>
              <a:ext uri="{FF2B5EF4-FFF2-40B4-BE49-F238E27FC236}">
                <a16:creationId xmlns:a16="http://schemas.microsoft.com/office/drawing/2014/main" id="{AC43E05E-B9FE-40D4-A530-CEF3C8297935}"/>
              </a:ext>
            </a:extLst>
          </p:cNvPr>
          <p:cNvSpPr>
            <a:spLocks noGrp="1"/>
          </p:cNvSpPr>
          <p:nvPr>
            <p:ph sz="half" idx="1"/>
          </p:nvPr>
        </p:nvSpPr>
        <p:spPr>
          <a:xfrm>
            <a:off x="838200" y="1825625"/>
            <a:ext cx="5181600" cy="3470275"/>
          </a:xfrm>
        </p:spPr>
        <p:txBody>
          <a:bodyPr>
            <a:normAutofit fontScale="40000" lnSpcReduction="20000"/>
          </a:bodyPr>
          <a:lstStyle/>
          <a:p>
            <a:pPr marL="0" indent="0">
              <a:lnSpc>
                <a:spcPct val="120000"/>
              </a:lnSpc>
              <a:buNone/>
            </a:pPr>
            <a:r>
              <a:rPr lang="de-DE" b="1" dirty="0">
                <a:latin typeface="+mj-lt"/>
              </a:rPr>
              <a:t>Konzept</a:t>
            </a:r>
            <a:r>
              <a:rPr lang="de-DE" dirty="0">
                <a:latin typeface="+mj-lt"/>
              </a:rPr>
              <a:t>  </a:t>
            </a:r>
          </a:p>
          <a:p>
            <a:pPr marL="0" indent="0">
              <a:lnSpc>
                <a:spcPct val="120000"/>
              </a:lnSpc>
              <a:buNone/>
            </a:pPr>
            <a:r>
              <a:rPr lang="de-DE" dirty="0"/>
              <a:t>Konsortialführung und Koordination: </a:t>
            </a:r>
            <a:r>
              <a:rPr lang="de-DE" dirty="0" err="1"/>
              <a:t>JProf</a:t>
            </a:r>
            <a:r>
              <a:rPr lang="de-DE" dirty="0"/>
              <a:t>. Dr. Dorothee Gronostay, Technische Universität Dortmund. Projektleitung Standort Wuppertal: Vertr.-Prof. Dr. Katrin Hahn-Laudenberg, Bergische Universität Wuppertal. Projektleitung Standort Duisburg-Essen: Prof. Dr. Sabine Manzel, Universität Duisburg-Essen. </a:t>
            </a:r>
          </a:p>
          <a:p>
            <a:pPr marL="0" indent="0">
              <a:lnSpc>
                <a:spcPct val="120000"/>
              </a:lnSpc>
              <a:buNone/>
            </a:pPr>
            <a:r>
              <a:rPr lang="de-DE" dirty="0"/>
              <a:t>Koordination: Dr. Jutta Teuwsen. Wissenschaftliche Mitarbeit: Simon Filler, Frederik Heyen, Marcus Kindlinger. Unterstützung und Beratung: AR Dr. Kerstin Westerfeld. Studentische und wissenschaftliche Hilfskräfte: Korcan Yeşil, Sophie Jakob-Elshoff, Katharina Militzer, Marc Moesch, Niklas Sieger. </a:t>
            </a:r>
          </a:p>
          <a:p>
            <a:pPr marL="0" indent="0">
              <a:lnSpc>
                <a:spcPct val="120000"/>
              </a:lnSpc>
              <a:buNone/>
            </a:pPr>
            <a:r>
              <a:rPr lang="de-DE" dirty="0"/>
              <a:t>Produktion und Design der Animationsfilme</a:t>
            </a:r>
          </a:p>
          <a:p>
            <a:pPr marL="0" indent="0">
              <a:lnSpc>
                <a:spcPct val="120000"/>
              </a:lnSpc>
              <a:buNone/>
            </a:pPr>
            <a:r>
              <a:rPr lang="de-DE" dirty="0"/>
              <a:t>Produktion: Niklas Hlawatsch. Design: Etienne Heinrich, Benjamin Zurek, Jonas Röck, Johanna Pfeffer. </a:t>
            </a:r>
          </a:p>
          <a:p>
            <a:pPr marL="0" indent="0">
              <a:lnSpc>
                <a:spcPct val="120000"/>
              </a:lnSpc>
              <a:buNone/>
            </a:pPr>
            <a:endParaRPr lang="de-DE" dirty="0"/>
          </a:p>
        </p:txBody>
      </p:sp>
      <p:sp>
        <p:nvSpPr>
          <p:cNvPr id="4" name="Inhaltsplatzhalter 3">
            <a:extLst>
              <a:ext uri="{FF2B5EF4-FFF2-40B4-BE49-F238E27FC236}">
                <a16:creationId xmlns:a16="http://schemas.microsoft.com/office/drawing/2014/main" id="{995389A0-7EEA-46DE-B1CA-8B6DA3BCA00F}"/>
              </a:ext>
            </a:extLst>
          </p:cNvPr>
          <p:cNvSpPr>
            <a:spLocks noGrp="1"/>
          </p:cNvSpPr>
          <p:nvPr>
            <p:ph sz="half" idx="2"/>
          </p:nvPr>
        </p:nvSpPr>
        <p:spPr>
          <a:xfrm>
            <a:off x="6172200" y="2724150"/>
            <a:ext cx="5181600" cy="4133850"/>
          </a:xfrm>
        </p:spPr>
        <p:txBody>
          <a:bodyPr>
            <a:normAutofit fontScale="40000" lnSpcReduction="20000"/>
          </a:bodyPr>
          <a:lstStyle/>
          <a:p>
            <a:pPr marL="0" indent="0">
              <a:lnSpc>
                <a:spcPct val="120000"/>
              </a:lnSpc>
              <a:buNone/>
            </a:pPr>
            <a:r>
              <a:rPr lang="de-DE" dirty="0">
                <a:cs typeface="Arial" panose="020B0604020202020204" pitchFamily="34" charset="0"/>
              </a:rPr>
              <a:t>Lernen mit Animationsfilmen realer Szenen sozialwissenschaftlicher Unterrichtsfächer: ein digitales Lehr- und Lernangebot zur Professionalisierung angehender Lehrkräfte.</a:t>
            </a:r>
          </a:p>
          <a:p>
            <a:pPr marL="0" indent="0">
              <a:lnSpc>
                <a:spcPct val="120000"/>
              </a:lnSpc>
              <a:buNone/>
            </a:pPr>
            <a:r>
              <a:rPr lang="de-DE" dirty="0">
                <a:cs typeface="Arial" panose="020B0604020202020204" pitchFamily="34" charset="0"/>
              </a:rPr>
              <a:t>Im Projekt </a:t>
            </a:r>
            <a:r>
              <a:rPr lang="de-DE" dirty="0" err="1">
                <a:cs typeface="Arial" panose="020B0604020202020204" pitchFamily="34" charset="0"/>
              </a:rPr>
              <a:t>LArS.nrw</a:t>
            </a:r>
            <a:r>
              <a:rPr lang="de-DE" dirty="0">
                <a:cs typeface="Arial" panose="020B0604020202020204" pitchFamily="34" charset="0"/>
              </a:rPr>
              <a:t> hat ein hochschulübergreifendes Team von Fachdidaktiker*innen weitere Comics, Animationsfilme sowie umfangreiche Lehr-/Lernmaterialien für den Einsatz in der Lehrer*</a:t>
            </a:r>
            <a:r>
              <a:rPr lang="de-DE" dirty="0" err="1">
                <a:cs typeface="Arial" panose="020B0604020202020204" pitchFamily="34" charset="0"/>
              </a:rPr>
              <a:t>innenbildung</a:t>
            </a:r>
            <a:r>
              <a:rPr lang="de-DE" dirty="0">
                <a:cs typeface="Arial" panose="020B0604020202020204" pitchFamily="34" charset="0"/>
              </a:rPr>
              <a:t> entwickelt. Alle Materialien stehen frei zugänglich auf </a:t>
            </a:r>
            <a:r>
              <a:rPr lang="de-DE" dirty="0" err="1">
                <a:cs typeface="Arial" panose="020B0604020202020204" pitchFamily="34" charset="0"/>
              </a:rPr>
              <a:t>ORCA.nrw</a:t>
            </a:r>
            <a:r>
              <a:rPr lang="de-DE" dirty="0">
                <a:cs typeface="Arial" panose="020B0604020202020204" pitchFamily="34" charset="0"/>
              </a:rPr>
              <a:t> (Open Resources Campus des Landes Nordrhein-Westfalen) zur Verfügung.</a:t>
            </a:r>
          </a:p>
          <a:p>
            <a:pPr marL="0" indent="0">
              <a:lnSpc>
                <a:spcPct val="120000"/>
              </a:lnSpc>
              <a:buNone/>
            </a:pPr>
            <a:r>
              <a:rPr lang="de-DE" dirty="0">
                <a:cs typeface="Arial" panose="020B0604020202020204" pitchFamily="34" charset="0"/>
              </a:rPr>
              <a:t>Dieses Dokument ist lizensiert unter Creative Commons – Attribution-Share-</a:t>
            </a:r>
            <a:r>
              <a:rPr lang="de-DE" dirty="0" err="1">
                <a:cs typeface="Arial" panose="020B0604020202020204" pitchFamily="34" charset="0"/>
              </a:rPr>
              <a:t>Alike</a:t>
            </a:r>
            <a:r>
              <a:rPr lang="de-DE" dirty="0">
                <a:cs typeface="Arial" panose="020B0604020202020204" pitchFamily="34" charset="0"/>
              </a:rPr>
              <a:t> 4.0 International (CC BY-SA 4.0); ausgenommen sind die Logos und die Karikatur</a:t>
            </a:r>
            <a:r>
              <a:rPr lang="de-DE" dirty="0">
                <a:cs typeface="Arial" panose="020B0604020202020204" pitchFamily="34" charset="0"/>
              </a:rPr>
              <a:t>. Bei Verwendung bitte wie folgt angeben: </a:t>
            </a:r>
            <a:r>
              <a:rPr lang="de-DE" dirty="0" smtClean="0">
                <a:cs typeface="Arial" panose="020B0604020202020204" pitchFamily="34" charset="0"/>
              </a:rPr>
              <a:t>„Seminarfolien </a:t>
            </a:r>
            <a:r>
              <a:rPr lang="de-DE" dirty="0">
                <a:cs typeface="Arial" panose="020B0604020202020204" pitchFamily="34" charset="0"/>
              </a:rPr>
              <a:t>, Modul B, </a:t>
            </a:r>
            <a:r>
              <a:rPr lang="de-DE" dirty="0" smtClean="0">
                <a:cs typeface="Arial" panose="020B0604020202020204" pitchFamily="34" charset="0"/>
              </a:rPr>
              <a:t>Modulteil Funktionen </a:t>
            </a:r>
            <a:r>
              <a:rPr lang="de-DE" dirty="0">
                <a:cs typeface="Arial" panose="020B0604020202020204" pitchFamily="34" charset="0"/>
              </a:rPr>
              <a:t>und Methoden der Urteilsbildungsphase“ BY LArS.nrw</a:t>
            </a:r>
            <a:endParaRPr lang="de-DE" dirty="0">
              <a:cs typeface="Arial" panose="020B0604020202020204" pitchFamily="34" charset="0"/>
            </a:endParaRPr>
          </a:p>
          <a:p>
            <a:pPr>
              <a:lnSpc>
                <a:spcPct val="120000"/>
              </a:lnSpc>
            </a:pPr>
            <a:endParaRPr lang="de-DE" dirty="0"/>
          </a:p>
        </p:txBody>
      </p:sp>
      <p:pic>
        <p:nvPicPr>
          <p:cNvPr id="5" name="Grafik 4" descr="Logo von LArS.nrw: Roter Schriftzug">
            <a:extLst>
              <a:ext uri="{FF2B5EF4-FFF2-40B4-BE49-F238E27FC236}">
                <a16:creationId xmlns:a16="http://schemas.microsoft.com/office/drawing/2014/main" id="{43C52E9C-84D7-4CD1-B9B9-8FEEB7879F2C}"/>
              </a:ext>
              <a:ext uri="{C183D7F6-B498-43B3-948B-1728B52AA6E4}">
                <adec:decorative xmlns:adec="http://schemas.microsoft.com/office/drawing/2017/decorative" xmlns="" val="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825625"/>
            <a:ext cx="1752600" cy="755650"/>
          </a:xfrm>
          <a:prstGeom prst="rect">
            <a:avLst/>
          </a:prstGeom>
          <a:noFill/>
          <a:ln>
            <a:noFill/>
          </a:ln>
        </p:spPr>
      </p:pic>
      <p:pic>
        <p:nvPicPr>
          <p:cNvPr id="10" name="Picture 8">
            <a:extLst>
              <a:ext uri="{FF2B5EF4-FFF2-40B4-BE49-F238E27FC236}">
                <a16:creationId xmlns:a16="http://schemas.microsoft.com/office/drawing/2014/main" id="{530A95E6-03B7-47AF-9A0F-B13ADBB6B4E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7" t="5713" r="51405" b="-1"/>
          <a:stretch/>
        </p:blipFill>
        <p:spPr bwMode="auto">
          <a:xfrm>
            <a:off x="1563732" y="5512526"/>
            <a:ext cx="2005149" cy="83928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C:\Users\MBittner\AppData\Local\Microsoft\Windows\INetCache\Content.Word\tud_logo_cmyk.tif">
            <a:extLst>
              <a:ext uri="{FF2B5EF4-FFF2-40B4-BE49-F238E27FC236}">
                <a16:creationId xmlns:a16="http://schemas.microsoft.com/office/drawing/2014/main" id="{5EE3A582-E65F-4876-9C2A-C2494A131D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0100" y="5704431"/>
            <a:ext cx="2657475" cy="427053"/>
          </a:xfrm>
          <a:prstGeom prst="rect">
            <a:avLst/>
          </a:prstGeom>
          <a:noFill/>
          <a:ln>
            <a:noFill/>
          </a:ln>
        </p:spPr>
      </p:pic>
      <p:pic>
        <p:nvPicPr>
          <p:cNvPr id="14" name="Grafik 13">
            <a:extLst>
              <a:ext uri="{FF2B5EF4-FFF2-40B4-BE49-F238E27FC236}">
                <a16:creationId xmlns:a16="http://schemas.microsoft.com/office/drawing/2014/main" id="{A7707001-C4C8-4045-896E-1AEA202BAE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1025" y="5612776"/>
            <a:ext cx="2331720" cy="739037"/>
          </a:xfrm>
          <a:prstGeom prst="rect">
            <a:avLst/>
          </a:prstGeom>
        </p:spPr>
      </p:pic>
      <p:pic>
        <p:nvPicPr>
          <p:cNvPr id="9" name="Grafik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1025" y="1927353"/>
            <a:ext cx="1571625" cy="552193"/>
          </a:xfrm>
          <a:prstGeom prst="rect">
            <a:avLst/>
          </a:prstGeom>
        </p:spPr>
      </p:pic>
    </p:spTree>
    <p:extLst>
      <p:ext uri="{BB962C8B-B14F-4D97-AF65-F5344CB8AC3E}">
        <p14:creationId xmlns:p14="http://schemas.microsoft.com/office/powerpoint/2010/main" val="3787327852"/>
      </p:ext>
    </p:extLst>
  </p:cSld>
  <p:clrMapOvr>
    <a:masterClrMapping/>
  </p:clrMapOvr>
</p:sld>
</file>

<file path=ppt/theme/theme1.xml><?xml version="1.0" encoding="utf-8"?>
<a:theme xmlns:a="http://schemas.openxmlformats.org/drawingml/2006/main" name="Office">
  <a:themeElements>
    <a:clrScheme name="Benutzerdefiniert 2">
      <a:dk1>
        <a:srgbClr val="002B44"/>
      </a:dk1>
      <a:lt1>
        <a:srgbClr val="F5F5F5"/>
      </a:lt1>
      <a:dk2>
        <a:srgbClr val="000000"/>
      </a:dk2>
      <a:lt2>
        <a:srgbClr val="FFFFFF"/>
      </a:lt2>
      <a:accent1>
        <a:srgbClr val="A90D00"/>
      </a:accent1>
      <a:accent2>
        <a:srgbClr val="D63100"/>
      </a:accent2>
      <a:accent3>
        <a:srgbClr val="FF5242"/>
      </a:accent3>
      <a:accent4>
        <a:srgbClr val="86A6BB"/>
      </a:accent4>
      <a:accent5>
        <a:srgbClr val="4472C4"/>
      </a:accent5>
      <a:accent6>
        <a:srgbClr val="70AD47"/>
      </a:accent6>
      <a:hlink>
        <a:srgbClr val="0563C1"/>
      </a:hlink>
      <a:folHlink>
        <a:srgbClr val="954F72"/>
      </a:folHlink>
    </a:clrScheme>
    <a:fontScheme name="Benutzerdefiniert 4">
      <a:majorFont>
        <a:latin typeface="Mont Bold"/>
        <a:ea typeface=""/>
        <a:cs typeface=""/>
      </a:majorFont>
      <a:minorFont>
        <a:latin typeface="Mo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700</Words>
  <Application>Microsoft Office PowerPoint</Application>
  <PresentationFormat>Breitbild</PresentationFormat>
  <Paragraphs>46</Paragraphs>
  <Slides>9</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9</vt:i4>
      </vt:variant>
    </vt:vector>
  </HeadingPairs>
  <TitlesOfParts>
    <vt:vector size="14" baseType="lpstr">
      <vt:lpstr>Arial</vt:lpstr>
      <vt:lpstr>Calibri</vt:lpstr>
      <vt:lpstr>Mont</vt:lpstr>
      <vt:lpstr>Mont Bold</vt:lpstr>
      <vt:lpstr>Office</vt:lpstr>
      <vt:lpstr> LArS:</vt:lpstr>
      <vt:lpstr>Modulteil B1: Funktionen &amp; Methoden der Urteilsbildungsphase</vt:lpstr>
      <vt:lpstr>Modulteil B1: Funktionen &amp; Methoden der Urteilsbildungsphase</vt:lpstr>
      <vt:lpstr>Modulteil B1: Funktionen &amp; Methoden der Urteilsbildungsphase</vt:lpstr>
      <vt:lpstr>Modulteil B1: Funktionen &amp; Methoden der Urteilsbildungsphase</vt:lpstr>
      <vt:lpstr>Modulteil B1: Funktionen &amp; Methoden der Urteilsbildungsphase</vt:lpstr>
      <vt:lpstr>Modulteil B1: Funktionen &amp; Methoden der Urteilsbildungsphase</vt:lpstr>
      <vt:lpstr>Modulteil B1: Funktionen &amp; Methoden der Urteilsbildungsphase</vt:lpstr>
      <vt:lpstr>Kontaktinformationen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dc:creator>
  <cp:lastModifiedBy>Simon Filler</cp:lastModifiedBy>
  <cp:revision>22</cp:revision>
  <dcterms:created xsi:type="dcterms:W3CDTF">2022-05-31T08:23:49Z</dcterms:created>
  <dcterms:modified xsi:type="dcterms:W3CDTF">2023-02-10T10:21:41Z</dcterms:modified>
</cp:coreProperties>
</file>