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61" r:id="rId2"/>
    <p:sldId id="324" r:id="rId3"/>
    <p:sldId id="316" r:id="rId4"/>
    <p:sldId id="328" r:id="rId5"/>
    <p:sldId id="329" r:id="rId6"/>
    <p:sldId id="325" r:id="rId7"/>
    <p:sldId id="326" r:id="rId8"/>
    <p:sldId id="313" r:id="rId9"/>
    <p:sldId id="272" r:id="rId10"/>
    <p:sldId id="274" r:id="rId11"/>
    <p:sldId id="280" r:id="rId12"/>
    <p:sldId id="281" r:id="rId13"/>
    <p:sldId id="284" r:id="rId14"/>
    <p:sldId id="292" r:id="rId15"/>
    <p:sldId id="294" r:id="rId16"/>
    <p:sldId id="301" r:id="rId17"/>
    <p:sldId id="304" r:id="rId18"/>
    <p:sldId id="317" r:id="rId19"/>
    <p:sldId id="318" r:id="rId20"/>
    <p:sldId id="319" r:id="rId21"/>
    <p:sldId id="320" r:id="rId22"/>
    <p:sldId id="314" r:id="rId23"/>
    <p:sldId id="265" r:id="rId24"/>
    <p:sldId id="297" r:id="rId25"/>
    <p:sldId id="315" r:id="rId26"/>
    <p:sldId id="299" r:id="rId27"/>
    <p:sldId id="327" r:id="rId28"/>
    <p:sldId id="330" r:id="rId29"/>
    <p:sldId id="262" r:id="rId3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A6B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79" d="100"/>
          <a:sy n="79" d="100"/>
        </p:scale>
        <p:origin x="730"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192BC2-FFEB-4358-BAAA-962631D8B732}" type="datetimeFigureOut">
              <a:rPr lang="de-DE" smtClean="0"/>
              <a:t>10.02.2023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E9E466-CC6A-49BF-BFA5-4C1093EE5307}" type="slidenum">
              <a:rPr lang="de-DE" smtClean="0"/>
              <a:t>‹Nr.›</a:t>
            </a:fld>
            <a:endParaRPr lang="de-DE"/>
          </a:p>
        </p:txBody>
      </p:sp>
    </p:spTree>
    <p:extLst>
      <p:ext uri="{BB962C8B-B14F-4D97-AF65-F5344CB8AC3E}">
        <p14:creationId xmlns:p14="http://schemas.microsoft.com/office/powerpoint/2010/main" val="1200742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4E9E466-CC6A-49BF-BFA5-4C1093EE5307}" type="slidenum">
              <a:rPr lang="de-DE" smtClean="0"/>
              <a:t>8</a:t>
            </a:fld>
            <a:endParaRPr lang="de-DE"/>
          </a:p>
        </p:txBody>
      </p:sp>
    </p:spTree>
    <p:extLst>
      <p:ext uri="{BB962C8B-B14F-4D97-AF65-F5344CB8AC3E}">
        <p14:creationId xmlns:p14="http://schemas.microsoft.com/office/powerpoint/2010/main" val="1988875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4E9E466-CC6A-49BF-BFA5-4C1093EE5307}" type="slidenum">
              <a:rPr lang="de-DE" smtClean="0"/>
              <a:t>26</a:t>
            </a:fld>
            <a:endParaRPr lang="de-DE"/>
          </a:p>
        </p:txBody>
      </p:sp>
    </p:spTree>
    <p:extLst>
      <p:ext uri="{BB962C8B-B14F-4D97-AF65-F5344CB8AC3E}">
        <p14:creationId xmlns:p14="http://schemas.microsoft.com/office/powerpoint/2010/main" val="313943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4E9E466-CC6A-49BF-BFA5-4C1093EE5307}" type="slidenum">
              <a:rPr lang="de-DE" smtClean="0"/>
              <a:t>27</a:t>
            </a:fld>
            <a:endParaRPr lang="de-DE"/>
          </a:p>
        </p:txBody>
      </p:sp>
    </p:spTree>
    <p:extLst>
      <p:ext uri="{BB962C8B-B14F-4D97-AF65-F5344CB8AC3E}">
        <p14:creationId xmlns:p14="http://schemas.microsoft.com/office/powerpoint/2010/main" val="38583157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de-DE" dirty="0"/>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4" name="Datumsplatzhalter 3"/>
          <p:cNvSpPr>
            <a:spLocks noGrp="1"/>
          </p:cNvSpPr>
          <p:nvPr>
            <p:ph type="dt" sz="half" idx="10"/>
          </p:nvPr>
        </p:nvSpPr>
        <p:spPr>
          <a:xfrm>
            <a:off x="2349676" y="6356350"/>
            <a:ext cx="1231723" cy="365125"/>
          </a:xfrm>
        </p:spPr>
        <p:txBody>
          <a:bodyPr/>
          <a:lstStyle/>
          <a:p>
            <a:fld id="{2F4E360A-ECDF-40A8-B74D-2CBDC946AB66}" type="datetimeFigureOut">
              <a:rPr lang="de-DE" smtClean="0"/>
              <a:t>10.02.2023</a:t>
            </a:fld>
            <a:endParaRPr lang="de-DE" dirty="0"/>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a:xfrm>
            <a:off x="8610600" y="6356350"/>
            <a:ext cx="771525" cy="365125"/>
          </a:xfrm>
        </p:spPr>
        <p:txBody>
          <a:bodyPr/>
          <a:lstStyle/>
          <a:p>
            <a:fld id="{6EAEAB03-6B8C-45A5-9C5D-1185806A2D47}" type="slidenum">
              <a:rPr lang="de-DE" smtClean="0"/>
              <a:t>‹Nr.›</a:t>
            </a:fld>
            <a:endParaRPr lang="de-DE" dirty="0"/>
          </a:p>
        </p:txBody>
      </p:sp>
      <p:pic>
        <p:nvPicPr>
          <p:cNvPr id="10" name="Grafik 9">
            <a:extLst>
              <a:ext uri="{FF2B5EF4-FFF2-40B4-BE49-F238E27FC236}">
                <a16:creationId xmlns:a16="http://schemas.microsoft.com/office/drawing/2014/main" id="{165C2F40-D866-4454-80A8-63F3DEBCFFE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00415" y="5621654"/>
            <a:ext cx="2917664" cy="1099822"/>
          </a:xfrm>
          <a:prstGeom prst="rect">
            <a:avLst/>
          </a:prstGeom>
        </p:spPr>
      </p:pic>
      <p:pic>
        <p:nvPicPr>
          <p:cNvPr id="12" name="Grafik 11">
            <a:extLst>
              <a:ext uri="{FF2B5EF4-FFF2-40B4-BE49-F238E27FC236}">
                <a16:creationId xmlns:a16="http://schemas.microsoft.com/office/drawing/2014/main" id="{BA6F942D-9154-4963-93DF-BEFDD06D5F3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43203" y="5529533"/>
            <a:ext cx="2029620" cy="1099822"/>
          </a:xfrm>
          <a:prstGeom prst="rect">
            <a:avLst/>
          </a:prstGeom>
        </p:spPr>
      </p:pic>
    </p:spTree>
    <p:extLst>
      <p:ext uri="{BB962C8B-B14F-4D97-AF65-F5344CB8AC3E}">
        <p14:creationId xmlns:p14="http://schemas.microsoft.com/office/powerpoint/2010/main" val="1376242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
        <p:nvSpPr>
          <p:cNvPr id="8" name="Titel 1">
            <a:extLst>
              <a:ext uri="{FF2B5EF4-FFF2-40B4-BE49-F238E27FC236}">
                <a16:creationId xmlns:a16="http://schemas.microsoft.com/office/drawing/2014/main" id="{1F15DB92-85BB-4365-9E19-8ABC43C5032F}"/>
              </a:ext>
            </a:extLst>
          </p:cNvPr>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Tree>
    <p:extLst>
      <p:ext uri="{BB962C8B-B14F-4D97-AF65-F5344CB8AC3E}">
        <p14:creationId xmlns:p14="http://schemas.microsoft.com/office/powerpoint/2010/main" val="3343566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5308D9BC-AB55-4723-A2ED-C7ECCCCAA91A}"/>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644834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838199"/>
            <a:ext cx="2628900" cy="5338764"/>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838199"/>
            <a:ext cx="7734300" cy="5338763"/>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786399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lvl1pPr>
              <a:lnSpc>
                <a:spcPct val="100000"/>
              </a:lnSpc>
              <a:defRPr/>
            </a:lvl1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64D5062F-24C5-4D0D-9B69-448B40F12A31}"/>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886675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F4E360A-ECDF-40A8-B74D-2CBDC946AB66}" type="datetimeFigureOut">
              <a:rPr lang="de-DE" smtClean="0"/>
              <a:t>10.02.2023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EAEAB03-6B8C-45A5-9C5D-1185806A2D47}" type="slidenum">
              <a:rPr lang="de-DE" smtClean="0"/>
              <a:t>‹Nr.›</a:t>
            </a:fld>
            <a:endParaRPr lang="de-DE"/>
          </a:p>
        </p:txBody>
      </p:sp>
      <p:sp>
        <p:nvSpPr>
          <p:cNvPr id="10" name="Titel 1">
            <a:extLst>
              <a:ext uri="{FF2B5EF4-FFF2-40B4-BE49-F238E27FC236}">
                <a16:creationId xmlns:a16="http://schemas.microsoft.com/office/drawing/2014/main" id="{D53CB1F1-DBA0-4610-B080-C3095E04F335}"/>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23043005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Nur Titel">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2F4E360A-ECDF-40A8-B74D-2CBDC946AB66}" type="datetimeFigureOut">
              <a:rPr lang="de-DE" smtClean="0"/>
              <a:t>10.02.2023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EAEAB03-6B8C-45A5-9C5D-1185806A2D47}" type="slidenum">
              <a:rPr lang="de-DE" smtClean="0"/>
              <a:t>‹Nr.›</a:t>
            </a:fld>
            <a:endParaRPr lang="de-DE"/>
          </a:p>
        </p:txBody>
      </p:sp>
      <p:sp>
        <p:nvSpPr>
          <p:cNvPr id="6" name="Titel 1">
            <a:extLst>
              <a:ext uri="{FF2B5EF4-FFF2-40B4-BE49-F238E27FC236}">
                <a16:creationId xmlns:a16="http://schemas.microsoft.com/office/drawing/2014/main" id="{ABDEA2E2-6395-484A-B7A7-C09EB5B48614}"/>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17389144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
        <p:nvSpPr>
          <p:cNvPr id="8" name="Titel 1">
            <a:extLst>
              <a:ext uri="{FF2B5EF4-FFF2-40B4-BE49-F238E27FC236}">
                <a16:creationId xmlns:a16="http://schemas.microsoft.com/office/drawing/2014/main" id="{1F15DB92-85BB-4365-9E19-8ABC43C5032F}"/>
              </a:ext>
            </a:extLst>
          </p:cNvPr>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Tree>
    <p:extLst>
      <p:ext uri="{BB962C8B-B14F-4D97-AF65-F5344CB8AC3E}">
        <p14:creationId xmlns:p14="http://schemas.microsoft.com/office/powerpoint/2010/main" val="36832845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5308D9BC-AB55-4723-A2ED-C7ECCCCAA91A}"/>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711215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lvl1pPr>
              <a:lnSpc>
                <a:spcPct val="100000"/>
              </a:lnSpc>
              <a:defRPr/>
            </a:lvl1pPr>
            <a:lvl3pPr>
              <a:lnSpc>
                <a:spcPct val="100000"/>
              </a:lnSpc>
              <a:defRPr/>
            </a:lvl3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64D5062F-24C5-4D0D-9B69-448B40F12A31}"/>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4248725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887767"/>
            <a:ext cx="10515600" cy="5289196"/>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1474080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a:prstGeom prst="rect">
            <a:avLst/>
          </a:prstGeo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3075379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141688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F4E360A-ECDF-40A8-B74D-2CBDC946AB66}" type="datetimeFigureOut">
              <a:rPr lang="de-DE" smtClean="0"/>
              <a:t>10.02.2023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EAEAB03-6B8C-45A5-9C5D-1185806A2D47}" type="slidenum">
              <a:rPr lang="de-DE" smtClean="0"/>
              <a:t>‹Nr.›</a:t>
            </a:fld>
            <a:endParaRPr lang="de-DE"/>
          </a:p>
        </p:txBody>
      </p:sp>
      <p:sp>
        <p:nvSpPr>
          <p:cNvPr id="10" name="Titel 1">
            <a:extLst>
              <a:ext uri="{FF2B5EF4-FFF2-40B4-BE49-F238E27FC236}">
                <a16:creationId xmlns:a16="http://schemas.microsoft.com/office/drawing/2014/main" id="{D53CB1F1-DBA0-4610-B080-C3095E04F335}"/>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2573817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2F4E360A-ECDF-40A8-B74D-2CBDC946AB66}" type="datetimeFigureOut">
              <a:rPr lang="de-DE" smtClean="0"/>
              <a:t>10.02.2023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EAEAB03-6B8C-45A5-9C5D-1185806A2D47}" type="slidenum">
              <a:rPr lang="de-DE" smtClean="0"/>
              <a:t>‹Nr.›</a:t>
            </a:fld>
            <a:endParaRPr lang="de-DE"/>
          </a:p>
        </p:txBody>
      </p:sp>
      <p:sp>
        <p:nvSpPr>
          <p:cNvPr id="6" name="Titel 1">
            <a:extLst>
              <a:ext uri="{FF2B5EF4-FFF2-40B4-BE49-F238E27FC236}">
                <a16:creationId xmlns:a16="http://schemas.microsoft.com/office/drawing/2014/main" id="{ABDEA2E2-6395-484A-B7A7-C09EB5B48614}"/>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2837691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F4E360A-ECDF-40A8-B74D-2CBDC946AB66}" type="datetimeFigureOut">
              <a:rPr lang="de-DE" smtClean="0"/>
              <a:t>10.02.2023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EAEAB03-6B8C-45A5-9C5D-1185806A2D47}" type="slidenum">
              <a:rPr lang="de-DE" smtClean="0"/>
              <a:t>‹Nr.›</a:t>
            </a:fld>
            <a:endParaRPr lang="de-DE"/>
          </a:p>
        </p:txBody>
      </p:sp>
      <p:pic>
        <p:nvPicPr>
          <p:cNvPr id="5" name="Grafik 4" descr="Logo von LArS.nrw: Roter Schriftzug">
            <a:extLst>
              <a:ext uri="{FF2B5EF4-FFF2-40B4-BE49-F238E27FC236}">
                <a16:creationId xmlns:a16="http://schemas.microsoft.com/office/drawing/2014/main" id="{DDE7768B-DEE0-4EA2-9F05-87F59EF18313}"/>
              </a:ext>
              <a:ext uri="{C183D7F6-B498-43B3-948B-1728B52AA6E4}">
                <adec:decorative xmlns:adec="http://schemas.microsoft.com/office/drawing/2017/decorative" xmlns="" val="0"/>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8434" y="19174"/>
            <a:ext cx="1198245" cy="503555"/>
          </a:xfrm>
          <a:prstGeom prst="rect">
            <a:avLst/>
          </a:prstGeom>
          <a:noFill/>
          <a:ln>
            <a:noFill/>
          </a:ln>
        </p:spPr>
      </p:pic>
    </p:spTree>
    <p:extLst>
      <p:ext uri="{BB962C8B-B14F-4D97-AF65-F5344CB8AC3E}">
        <p14:creationId xmlns:p14="http://schemas.microsoft.com/office/powerpoint/2010/main" val="3007152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066161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771525"/>
            <a:ext cx="10515600" cy="919164"/>
          </a:xfrm>
          <a:prstGeom prst="rect">
            <a:avLst/>
          </a:prstGeom>
        </p:spPr>
        <p:txBody>
          <a:bodyPr vert="horz" lIns="9144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4E360A-ECDF-40A8-B74D-2CBDC946AB66}" type="datetimeFigureOut">
              <a:rPr lang="de-DE" smtClean="0"/>
              <a:t>10.02.2023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AEAB03-6B8C-45A5-9C5D-1185806A2D47}" type="slidenum">
              <a:rPr lang="de-DE" smtClean="0"/>
              <a:t>‹Nr.›</a:t>
            </a:fld>
            <a:endParaRPr lang="de-DE"/>
          </a:p>
        </p:txBody>
      </p:sp>
      <p:sp>
        <p:nvSpPr>
          <p:cNvPr id="10" name="Rechteck 9">
            <a:extLst>
              <a:ext uri="{FF2B5EF4-FFF2-40B4-BE49-F238E27FC236}">
                <a16:creationId xmlns:a16="http://schemas.microsoft.com/office/drawing/2014/main" id="{D50FB6CE-785A-40D6-BFAE-3380B157A22E}"/>
              </a:ext>
            </a:extLst>
          </p:cNvPr>
          <p:cNvSpPr/>
          <p:nvPr userDrawn="1"/>
        </p:nvSpPr>
        <p:spPr>
          <a:xfrm>
            <a:off x="0" y="-9956"/>
            <a:ext cx="12192000" cy="62345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Logo von LArS.nrw: Roter Schriftzug">
            <a:extLst>
              <a:ext uri="{FF2B5EF4-FFF2-40B4-BE49-F238E27FC236}">
                <a16:creationId xmlns:a16="http://schemas.microsoft.com/office/drawing/2014/main" id="{7DAFC7D2-5B54-4899-8F0D-4226F691E44C}"/>
              </a:ext>
              <a:ext uri="{C183D7F6-B498-43B3-948B-1728B52AA6E4}">
                <adec:decorative xmlns:adec="http://schemas.microsoft.com/office/drawing/2017/decorative" xmlns="" val="0"/>
              </a:ext>
            </a:extLst>
          </p:cNvPr>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10809028" y="37105"/>
            <a:ext cx="1239410" cy="563506"/>
          </a:xfrm>
          <a:prstGeom prst="rect">
            <a:avLst/>
          </a:prstGeom>
          <a:noFill/>
          <a:ln>
            <a:noFill/>
          </a:ln>
        </p:spPr>
      </p:pic>
    </p:spTree>
    <p:extLst>
      <p:ext uri="{BB962C8B-B14F-4D97-AF65-F5344CB8AC3E}">
        <p14:creationId xmlns:p14="http://schemas.microsoft.com/office/powerpoint/2010/main" val="39136411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50" r:id="rId13"/>
    <p:sldLayoutId id="2147483653" r:id="rId14"/>
    <p:sldLayoutId id="2147483654" r:id="rId15"/>
    <p:sldLayoutId id="2147483657" r:id="rId16"/>
    <p:sldLayoutId id="2147483658" r:id="rId17"/>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www.schulentwicklung.nrw.de/lehrplaene/lehrplannavigator-s-i/gesamtschule/gesellschaftslehre/gesellschaftslehre-klp/kompetenzen/index.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schulentwicklung.nrw.de/lehrplaene/lehrplannavigator-s-i/gesamtschule/gesellschaftslehre/gesellschaftslehre-klp/kernlehrplan-gesellschaftslehre-inhalt-.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www.erzwiss.uni-leipzig.de/institut-fuer-bildungswissenschaften/demokratiepaedagogik" TargetMode="External"/><Relationship Id="rId3" Type="http://schemas.openxmlformats.org/officeDocument/2006/relationships/hyperlink" Target="https://www.erzwiss.uni-leipzig.de/personenprofil/mitarbeiter/juniorprof-dr-katrin-hahn-laudenberg" TargetMode="External"/><Relationship Id="rId7" Type="http://schemas.openxmlformats.org/officeDocument/2006/relationships/hyperlink" Target="https://www.didaktik-sowi.uni-wuppertal.de/de/team/ansicht/kindlinger/" TargetMode="External"/><Relationship Id="rId12" Type="http://schemas.openxmlformats.org/officeDocument/2006/relationships/hyperlink" Target="mailto:korcan.yesil@uni-leipzig.de" TargetMode="External"/><Relationship Id="rId2" Type="http://schemas.openxmlformats.org/officeDocument/2006/relationships/hyperlink" Target="https://www.didaktik-sowi.uni-wuppertal.de/de/team/ansicht/hahn-laudenberg/" TargetMode="External"/><Relationship Id="rId1" Type="http://schemas.openxmlformats.org/officeDocument/2006/relationships/slideLayout" Target="../slideLayouts/slideLayout2.xml"/><Relationship Id="rId6" Type="http://schemas.openxmlformats.org/officeDocument/2006/relationships/hyperlink" Target="mailto:kwesterfeld@uni-wuppertal.de" TargetMode="External"/><Relationship Id="rId11" Type="http://schemas.openxmlformats.org/officeDocument/2006/relationships/hyperlink" Target="https://www.erzwiss.uni-leipzig.de/personenprofil/mitarbeiter/korcan-yesil" TargetMode="External"/><Relationship Id="rId5" Type="http://schemas.openxmlformats.org/officeDocument/2006/relationships/hyperlink" Target="mailto:katrin.hahn-laudenberg@uni-leipzig.de" TargetMode="External"/><Relationship Id="rId10" Type="http://schemas.openxmlformats.org/officeDocument/2006/relationships/hyperlink" Target="https://www.didaktik-sowi.uni-wuppertal.de/de/team/ansicht/yesil/" TargetMode="External"/><Relationship Id="rId4" Type="http://schemas.openxmlformats.org/officeDocument/2006/relationships/hyperlink" Target="https://www.didaktik-sowi.uni-wuppertal.de/de/personal/ar-dr-kerstin-westerfeld.html" TargetMode="External"/><Relationship Id="rId9" Type="http://schemas.openxmlformats.org/officeDocument/2006/relationships/hyperlink" Target="mailto:kindlinger@uni-wuppertal.de"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tiff"/></Relationships>
</file>

<file path=ppt/slides/_rels/slide3.xml.rels><?xml version="1.0" encoding="UTF-8" standalone="yes"?>
<Relationships xmlns="http://schemas.openxmlformats.org/package/2006/relationships"><Relationship Id="rId2" Type="http://schemas.openxmlformats.org/officeDocument/2006/relationships/hyperlink" Target="https://www.orca.nrw/"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BDCEFE-9DE7-4234-928E-89D6657B08C3}"/>
              </a:ext>
            </a:extLst>
          </p:cNvPr>
          <p:cNvSpPr>
            <a:spLocks noGrp="1"/>
          </p:cNvSpPr>
          <p:nvPr>
            <p:ph type="ctrTitle"/>
          </p:nvPr>
        </p:nvSpPr>
        <p:spPr/>
        <p:txBody>
          <a:bodyPr>
            <a:normAutofit/>
          </a:bodyPr>
          <a:lstStyle/>
          <a:p>
            <a:pPr lvl="0"/>
            <a:r>
              <a:rPr lang="de-DE" sz="8800" dirty="0">
                <a:solidFill>
                  <a:srgbClr val="44546A">
                    <a:lumMod val="50000"/>
                  </a:srgbClr>
                </a:solidFill>
                <a:latin typeface="Arial" panose="020B0604020202020204" pitchFamily="34" charset="0"/>
              </a:rPr>
              <a:t/>
            </a:r>
            <a:br>
              <a:rPr lang="de-DE" sz="8800" dirty="0">
                <a:solidFill>
                  <a:srgbClr val="44546A">
                    <a:lumMod val="50000"/>
                  </a:srgbClr>
                </a:solidFill>
                <a:latin typeface="Arial" panose="020B0604020202020204" pitchFamily="34" charset="0"/>
              </a:rPr>
            </a:br>
            <a:r>
              <a:rPr lang="de-DE" dirty="0"/>
              <a:t>LArS</a:t>
            </a:r>
            <a:endParaRPr lang="de-DE" b="1" dirty="0"/>
          </a:p>
        </p:txBody>
      </p:sp>
      <p:sp>
        <p:nvSpPr>
          <p:cNvPr id="3" name="Untertitel 2">
            <a:extLst>
              <a:ext uri="{FF2B5EF4-FFF2-40B4-BE49-F238E27FC236}">
                <a16:creationId xmlns:a16="http://schemas.microsoft.com/office/drawing/2014/main" id="{3DE091A0-4285-42C0-9778-8710322FBB83}"/>
              </a:ext>
            </a:extLst>
          </p:cNvPr>
          <p:cNvSpPr>
            <a:spLocks noGrp="1"/>
          </p:cNvSpPr>
          <p:nvPr>
            <p:ph type="subTitle" idx="1"/>
          </p:nvPr>
        </p:nvSpPr>
        <p:spPr/>
        <p:txBody>
          <a:bodyPr/>
          <a:lstStyle/>
          <a:p>
            <a:r>
              <a:rPr lang="de-DE" dirty="0"/>
              <a:t>Lernen mit Animationsfilmen realer Szenen sozialwissenschaftlicher</a:t>
            </a:r>
            <a:br>
              <a:rPr lang="de-DE" dirty="0"/>
            </a:br>
            <a:r>
              <a:rPr lang="de-DE" dirty="0"/>
              <a:t>Unterrichtsfächer: ein digitales Lehr-/Lernangebot zur</a:t>
            </a:r>
            <a:br>
              <a:rPr lang="de-DE" dirty="0"/>
            </a:br>
            <a:r>
              <a:rPr lang="de-DE" dirty="0"/>
              <a:t>Professionalisierung angehender Lehrkräfte</a:t>
            </a:r>
          </a:p>
        </p:txBody>
      </p:sp>
    </p:spTree>
    <p:extLst>
      <p:ext uri="{BB962C8B-B14F-4D97-AF65-F5344CB8AC3E}">
        <p14:creationId xmlns:p14="http://schemas.microsoft.com/office/powerpoint/2010/main" val="3616567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sz="2600" b="1" dirty="0">
                <a:solidFill>
                  <a:schemeClr val="bg2">
                    <a:lumMod val="75000"/>
                  </a:schemeClr>
                </a:solidFill>
              </a:rPr>
              <a:t>Deuten Sie Video </a:t>
            </a:r>
            <a:r>
              <a:rPr lang="de-DE" sz="2600" b="1" dirty="0" err="1">
                <a:solidFill>
                  <a:schemeClr val="bg2">
                    <a:lumMod val="75000"/>
                  </a:schemeClr>
                </a:solidFill>
              </a:rPr>
              <a:t>No</a:t>
            </a:r>
            <a:r>
              <a:rPr lang="de-DE" sz="2600" b="1" dirty="0">
                <a:solidFill>
                  <a:schemeClr val="bg2">
                    <a:lumMod val="75000"/>
                  </a:schemeClr>
                </a:solidFill>
              </a:rPr>
              <a:t>. 20: Was ist das Ziel dieses Unterrichtsabschnittes?</a:t>
            </a:r>
          </a:p>
          <a:p>
            <a:pPr marL="0" indent="0">
              <a:buNone/>
            </a:pPr>
            <a:endParaRPr lang="de-DE" sz="2600" b="1" dirty="0">
              <a:solidFill>
                <a:schemeClr val="bg2">
                  <a:lumMod val="75000"/>
                </a:schemeClr>
              </a:solidFill>
            </a:endParaRPr>
          </a:p>
          <a:p>
            <a:pPr marL="457200" indent="-457200">
              <a:buAutoNum type="alphaUcParenR"/>
            </a:pPr>
            <a:r>
              <a:rPr lang="de-DE" sz="2400" dirty="0">
                <a:solidFill>
                  <a:schemeClr val="accent6"/>
                </a:solidFill>
              </a:rPr>
              <a:t>Die Schüler*innen sollen die verschiedenen Blickwinkel, aus denen das Konzept </a:t>
            </a:r>
            <a:r>
              <a:rPr lang="de-DE" sz="2400" i="1" dirty="0">
                <a:solidFill>
                  <a:schemeClr val="accent6"/>
                </a:solidFill>
              </a:rPr>
              <a:t>Global </a:t>
            </a:r>
            <a:r>
              <a:rPr lang="de-DE" sz="2400" i="1" dirty="0" err="1">
                <a:solidFill>
                  <a:schemeClr val="accent6"/>
                </a:solidFill>
              </a:rPr>
              <a:t>Governance</a:t>
            </a:r>
            <a:r>
              <a:rPr lang="de-DE" sz="2400" i="1" dirty="0">
                <a:solidFill>
                  <a:schemeClr val="accent6"/>
                </a:solidFill>
              </a:rPr>
              <a:t> </a:t>
            </a:r>
            <a:r>
              <a:rPr lang="de-DE" sz="2400" dirty="0">
                <a:solidFill>
                  <a:schemeClr val="accent6"/>
                </a:solidFill>
              </a:rPr>
              <a:t>betrachtet werden kann, nachvollziehen und integrieren. </a:t>
            </a:r>
          </a:p>
          <a:p>
            <a:pPr marL="457200" indent="-457200">
              <a:buAutoNum type="alphaUcParenR"/>
            </a:pPr>
            <a:r>
              <a:rPr lang="de-DE" sz="2400" dirty="0">
                <a:solidFill>
                  <a:schemeClr val="bg2">
                    <a:lumMod val="75000"/>
                  </a:schemeClr>
                </a:solidFill>
              </a:rPr>
              <a:t>Die Schüler*innen sollen verstehen, was das </a:t>
            </a:r>
            <a:r>
              <a:rPr lang="de-DE" sz="2400" i="1" dirty="0">
                <a:solidFill>
                  <a:schemeClr val="bg2">
                    <a:lumMod val="75000"/>
                  </a:schemeClr>
                </a:solidFill>
              </a:rPr>
              <a:t>Global </a:t>
            </a:r>
            <a:r>
              <a:rPr lang="de-DE" sz="2400" i="1" dirty="0" err="1">
                <a:solidFill>
                  <a:schemeClr val="bg2">
                    <a:lumMod val="75000"/>
                  </a:schemeClr>
                </a:solidFill>
              </a:rPr>
              <a:t>Governance</a:t>
            </a:r>
            <a:r>
              <a:rPr lang="de-DE" sz="2400" i="1" dirty="0">
                <a:solidFill>
                  <a:schemeClr val="bg2">
                    <a:lumMod val="75000"/>
                  </a:schemeClr>
                </a:solidFill>
              </a:rPr>
              <a:t> </a:t>
            </a:r>
            <a:r>
              <a:rPr lang="de-DE" sz="2400" dirty="0">
                <a:solidFill>
                  <a:schemeClr val="bg2">
                    <a:lumMod val="75000"/>
                  </a:schemeClr>
                </a:solidFill>
              </a:rPr>
              <a:t>mit ihnen und ihrem Alltag zu tun hat und in welchem Zusammenhang es mit ihren privaten Entscheidungen steht. </a:t>
            </a:r>
          </a:p>
          <a:p>
            <a:pPr marL="457200" indent="-457200">
              <a:buAutoNum type="alphaUcParenR"/>
            </a:pPr>
            <a:r>
              <a:rPr lang="de-DE" sz="2400" dirty="0">
                <a:solidFill>
                  <a:schemeClr val="bg2">
                    <a:lumMod val="75000"/>
                  </a:schemeClr>
                </a:solidFill>
              </a:rPr>
              <a:t>Die Schüler*innen sollen die Diskurstheorie von Michel Foucault lesen, kommentieren und auf das Konzept </a:t>
            </a:r>
            <a:r>
              <a:rPr lang="de-DE" sz="2400" i="1" dirty="0">
                <a:solidFill>
                  <a:schemeClr val="bg2">
                    <a:lumMod val="75000"/>
                  </a:schemeClr>
                </a:solidFill>
              </a:rPr>
              <a:t>Global </a:t>
            </a:r>
            <a:r>
              <a:rPr lang="de-DE" sz="2400" i="1" dirty="0" err="1">
                <a:solidFill>
                  <a:schemeClr val="bg2">
                    <a:lumMod val="75000"/>
                  </a:schemeClr>
                </a:solidFill>
              </a:rPr>
              <a:t>Governance</a:t>
            </a:r>
            <a:r>
              <a:rPr lang="de-DE" sz="2400" i="1" dirty="0">
                <a:solidFill>
                  <a:schemeClr val="bg2">
                    <a:lumMod val="75000"/>
                  </a:schemeClr>
                </a:solidFill>
              </a:rPr>
              <a:t> </a:t>
            </a:r>
            <a:r>
              <a:rPr lang="de-DE" sz="2400" dirty="0">
                <a:solidFill>
                  <a:schemeClr val="bg2">
                    <a:lumMod val="75000"/>
                  </a:schemeClr>
                </a:solidFill>
              </a:rPr>
              <a:t>beziehen.</a:t>
            </a:r>
          </a:p>
          <a:p>
            <a:pPr marL="457200" indent="-457200">
              <a:buAutoNum type="alphaUcParenR"/>
            </a:pPr>
            <a:r>
              <a:rPr lang="de-DE" sz="2400" dirty="0">
                <a:solidFill>
                  <a:schemeClr val="bg2">
                    <a:lumMod val="75000"/>
                  </a:schemeClr>
                </a:solidFill>
              </a:rPr>
              <a:t>Die Schüler*innen sollen eine kritische Haltung zum Konzept </a:t>
            </a:r>
            <a:r>
              <a:rPr lang="de-DE" sz="2400" i="1" dirty="0">
                <a:solidFill>
                  <a:schemeClr val="bg2">
                    <a:lumMod val="75000"/>
                  </a:schemeClr>
                </a:solidFill>
              </a:rPr>
              <a:t>Global </a:t>
            </a:r>
            <a:r>
              <a:rPr lang="de-DE" sz="2400" i="1" dirty="0" err="1">
                <a:solidFill>
                  <a:schemeClr val="bg2">
                    <a:lumMod val="75000"/>
                  </a:schemeClr>
                </a:solidFill>
              </a:rPr>
              <a:t>Governance</a:t>
            </a:r>
            <a:r>
              <a:rPr lang="de-DE" sz="2400" i="1" dirty="0">
                <a:solidFill>
                  <a:schemeClr val="bg2">
                    <a:lumMod val="75000"/>
                  </a:schemeClr>
                </a:solidFill>
              </a:rPr>
              <a:t> </a:t>
            </a:r>
            <a:r>
              <a:rPr lang="de-DE" sz="2400" dirty="0">
                <a:solidFill>
                  <a:schemeClr val="bg2">
                    <a:lumMod val="75000"/>
                  </a:schemeClr>
                </a:solidFill>
              </a:rPr>
              <a:t>erwerben. </a:t>
            </a:r>
          </a:p>
          <a:p>
            <a:endParaRPr lang="de-DE" dirty="0"/>
          </a:p>
          <a:p>
            <a:endParaRPr lang="de-DE" dirty="0"/>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1 (Vorbereitung)</a:t>
            </a:r>
          </a:p>
        </p:txBody>
      </p:sp>
    </p:spTree>
    <p:extLst>
      <p:ext uri="{BB962C8B-B14F-4D97-AF65-F5344CB8AC3E}">
        <p14:creationId xmlns:p14="http://schemas.microsoft.com/office/powerpoint/2010/main" val="340625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690688"/>
            <a:ext cx="10515600" cy="4863934"/>
          </a:xfrm>
        </p:spPr>
        <p:txBody>
          <a:bodyPr>
            <a:noAutofit/>
          </a:bodyPr>
          <a:lstStyle/>
          <a:p>
            <a:pPr marL="0" indent="0">
              <a:buNone/>
            </a:pPr>
            <a:r>
              <a:rPr lang="de-DE" sz="2400" b="1" dirty="0"/>
              <a:t>Deuten Sie: Wie geht der Lehrer dabei vor?</a:t>
            </a:r>
          </a:p>
          <a:p>
            <a:pPr marL="0" indent="0">
              <a:buNone/>
            </a:pPr>
            <a:endParaRPr lang="de-DE" sz="2400" b="1" dirty="0"/>
          </a:p>
          <a:p>
            <a:pPr marL="457200" indent="-457200">
              <a:buAutoNum type="alphaUcParenR"/>
            </a:pPr>
            <a:r>
              <a:rPr lang="de-DE" sz="2000" dirty="0"/>
              <a:t>Er bereitet das Thema an einem treffenden Beispiel auf, an dem sich verschiedene Facetten von </a:t>
            </a:r>
            <a:r>
              <a:rPr lang="de-DE" sz="2000" i="1" dirty="0"/>
              <a:t>Global </a:t>
            </a:r>
            <a:r>
              <a:rPr lang="de-DE" sz="2000" i="1" dirty="0" err="1"/>
              <a:t>Governance</a:t>
            </a:r>
            <a:r>
              <a:rPr lang="de-DE" sz="2000" i="1" dirty="0"/>
              <a:t> </a:t>
            </a:r>
            <a:r>
              <a:rPr lang="de-DE" sz="2000" dirty="0"/>
              <a:t>diskutieren lassen.</a:t>
            </a:r>
          </a:p>
          <a:p>
            <a:pPr marL="457200" indent="-457200">
              <a:buAutoNum type="alphaUcParenR"/>
            </a:pPr>
            <a:r>
              <a:rPr lang="de-DE" sz="2000" dirty="0"/>
              <a:t>Er diagnostiziert im Gespräch mit den Schüler*innen deren Lernvoraussetzungen und bereitet den Unterricht so auf, dass Wissenslücken und problematische Vorstellungen adressiert werden. </a:t>
            </a:r>
          </a:p>
          <a:p>
            <a:pPr marL="457200" indent="-457200">
              <a:buAutoNum type="alphaUcParenR"/>
            </a:pPr>
            <a:r>
              <a:rPr lang="de-DE" sz="2000" dirty="0">
                <a:solidFill>
                  <a:schemeClr val="tx2"/>
                </a:solidFill>
              </a:rPr>
              <a:t>Er lässt die Schüler*innen Aspekte des Themas an Texten selbst erarbeiten und strukturiert den Unterrichtsausschnitt in Form eines diskursiv ausgelegten, von ihm gelenkten Seminars. </a:t>
            </a:r>
          </a:p>
          <a:p>
            <a:pPr marL="457200" indent="-457200">
              <a:buAutoNum type="alphaUcParenR"/>
            </a:pPr>
            <a:r>
              <a:rPr lang="de-DE" sz="2000" dirty="0"/>
              <a:t>Er führt Schüler*innen von Aspekten des Themas, die sie in ihrer Lebenswelt selbst betreffen zu Aspekten, die zwar keine Betroffenheit mehr auslösen, aber für ihr politisches Lernen eine hohe Bedeutsamkeit besitzen.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2 (Vorbereitung)</a:t>
            </a:r>
          </a:p>
        </p:txBody>
      </p:sp>
    </p:spTree>
    <p:extLst>
      <p:ext uri="{BB962C8B-B14F-4D97-AF65-F5344CB8AC3E}">
        <p14:creationId xmlns:p14="http://schemas.microsoft.com/office/powerpoint/2010/main" val="3350420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690688"/>
            <a:ext cx="10515600" cy="4751638"/>
          </a:xfrm>
        </p:spPr>
        <p:txBody>
          <a:bodyPr>
            <a:noAutofit/>
          </a:bodyPr>
          <a:lstStyle/>
          <a:p>
            <a:pPr marL="0" indent="0">
              <a:buNone/>
            </a:pPr>
            <a:r>
              <a:rPr lang="de-DE" sz="2400" b="1" dirty="0">
                <a:solidFill>
                  <a:schemeClr val="bg2">
                    <a:lumMod val="75000"/>
                  </a:schemeClr>
                </a:solidFill>
              </a:rPr>
              <a:t>Deuten Sie: Wie geht der Lehrer dabei vor?</a:t>
            </a:r>
          </a:p>
          <a:p>
            <a:pPr marL="0" indent="0">
              <a:buNone/>
            </a:pPr>
            <a:endParaRPr lang="de-DE" sz="2400" b="1" dirty="0">
              <a:solidFill>
                <a:schemeClr val="bg2">
                  <a:lumMod val="75000"/>
                </a:schemeClr>
              </a:solidFill>
            </a:endParaRPr>
          </a:p>
          <a:p>
            <a:pPr marL="457200" indent="-457200">
              <a:buAutoNum type="alphaUcParenR"/>
            </a:pPr>
            <a:r>
              <a:rPr lang="de-DE" sz="2000" dirty="0">
                <a:solidFill>
                  <a:schemeClr val="bg2">
                    <a:lumMod val="75000"/>
                  </a:schemeClr>
                </a:solidFill>
              </a:rPr>
              <a:t>Er bereitet das Thema an einem treffenden Beispiel auf, an dem sich verschiedene Facetten von </a:t>
            </a:r>
            <a:r>
              <a:rPr lang="de-DE" sz="2000" i="1" dirty="0">
                <a:solidFill>
                  <a:schemeClr val="bg2">
                    <a:lumMod val="75000"/>
                  </a:schemeClr>
                </a:solidFill>
              </a:rPr>
              <a:t>Global </a:t>
            </a:r>
            <a:r>
              <a:rPr lang="de-DE" sz="2000" i="1" dirty="0" err="1">
                <a:solidFill>
                  <a:schemeClr val="bg2">
                    <a:lumMod val="75000"/>
                  </a:schemeClr>
                </a:solidFill>
              </a:rPr>
              <a:t>Governance</a:t>
            </a:r>
            <a:r>
              <a:rPr lang="de-DE" sz="2000" i="1" dirty="0">
                <a:solidFill>
                  <a:schemeClr val="bg2">
                    <a:lumMod val="75000"/>
                  </a:schemeClr>
                </a:solidFill>
              </a:rPr>
              <a:t> </a:t>
            </a:r>
            <a:r>
              <a:rPr lang="de-DE" sz="2000" dirty="0">
                <a:solidFill>
                  <a:schemeClr val="bg2">
                    <a:lumMod val="75000"/>
                  </a:schemeClr>
                </a:solidFill>
              </a:rPr>
              <a:t>diskutieren lassen.</a:t>
            </a:r>
          </a:p>
          <a:p>
            <a:pPr marL="457200" indent="-457200">
              <a:buAutoNum type="alphaUcParenR"/>
            </a:pPr>
            <a:r>
              <a:rPr lang="de-DE" sz="2000" dirty="0">
                <a:solidFill>
                  <a:schemeClr val="bg2">
                    <a:lumMod val="75000"/>
                  </a:schemeClr>
                </a:solidFill>
              </a:rPr>
              <a:t>Er diagnostiziert im Gespräch mit den Schüler*innen deren Lernvoraussetzungen und bereitet den Unterricht so auf, dass Wissenslücken und problematische Vorstellungen adressiert werden. </a:t>
            </a:r>
          </a:p>
          <a:p>
            <a:pPr marL="457200" indent="-457200">
              <a:buAutoNum type="alphaUcParenR"/>
            </a:pPr>
            <a:r>
              <a:rPr lang="de-DE" sz="2000" dirty="0">
                <a:solidFill>
                  <a:schemeClr val="accent6"/>
                </a:solidFill>
              </a:rPr>
              <a:t>Er lässt die Schüler*innen Aspekte des Themas an Texten selbst erarbeiten und strukturiert den Unterrichtsausschnitt in Form eines diskursiv ausgelegten, von ihm gelenkten Seminars. </a:t>
            </a:r>
          </a:p>
          <a:p>
            <a:pPr marL="457200" indent="-457200">
              <a:buAutoNum type="alphaUcParenR"/>
            </a:pPr>
            <a:r>
              <a:rPr lang="de-DE" sz="2000" dirty="0">
                <a:solidFill>
                  <a:schemeClr val="bg2">
                    <a:lumMod val="75000"/>
                  </a:schemeClr>
                </a:solidFill>
              </a:rPr>
              <a:t>Er führt Schüler*innen von Aspekten des Themas, die sie in ihrer Lebenswelt selbst betreffen zu Aspekten, die zwar keine Betroffenheit mehr auslösen, aber für ihr politisches Lernen eine hohe Bedeutsamkeit besitzen.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2 (Vorbereitung)</a:t>
            </a:r>
          </a:p>
        </p:txBody>
      </p:sp>
    </p:spTree>
    <p:extLst>
      <p:ext uri="{BB962C8B-B14F-4D97-AF65-F5344CB8AC3E}">
        <p14:creationId xmlns:p14="http://schemas.microsoft.com/office/powerpoint/2010/main" val="761554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dirty="0"/>
              <a:t>Lesen Sie zur Vorbereitung auf die kommende Sitzung die zur Verfügung gestellten Texte und notieren Sie sich zu den beiden Begriffen </a:t>
            </a:r>
            <a:r>
              <a:rPr lang="de-DE" b="1" dirty="0"/>
              <a:t>„Schüler*</a:t>
            </a:r>
            <a:r>
              <a:rPr lang="de-DE" b="1" dirty="0" err="1"/>
              <a:t>innenorientierung</a:t>
            </a:r>
            <a:r>
              <a:rPr lang="de-DE" b="1" dirty="0"/>
              <a:t>“ </a:t>
            </a:r>
            <a:r>
              <a:rPr lang="de-DE" dirty="0"/>
              <a:t>und </a:t>
            </a:r>
            <a:r>
              <a:rPr lang="de-DE" b="1" dirty="0"/>
              <a:t>„Wissenschaftsorientierung“ </a:t>
            </a:r>
            <a:r>
              <a:rPr lang="de-DE" dirty="0"/>
              <a:t>eine kurze eigene Definition.</a:t>
            </a:r>
          </a:p>
          <a:p>
            <a:pPr marL="0" indent="0">
              <a:buNone/>
            </a:pPr>
            <a:endParaRPr lang="de-DE" dirty="0"/>
          </a:p>
          <a:p>
            <a:pPr lvl="1"/>
            <a:r>
              <a:rPr lang="de-DE" dirty="0"/>
              <a:t>Juchler, I. (2014). Wissenschaftsorientierung. In W. Sander (Hrsg.), </a:t>
            </a:r>
            <a:r>
              <a:rPr lang="de-DE" i="1" dirty="0"/>
              <a:t>Handbuch politische Bildung </a:t>
            </a:r>
            <a:r>
              <a:rPr lang="de-DE" dirty="0"/>
              <a:t>(4. völlig </a:t>
            </a:r>
            <a:r>
              <a:rPr lang="de-DE" dirty="0" err="1"/>
              <a:t>überarb</a:t>
            </a:r>
            <a:r>
              <a:rPr lang="de-DE" dirty="0"/>
              <a:t>. Aufl., S. 284-292). Wochenschau.</a:t>
            </a:r>
          </a:p>
          <a:p>
            <a:pPr lvl="1"/>
            <a:r>
              <a:rPr lang="de-DE" dirty="0"/>
              <a:t>Klee, A. (2010). Schüler- und Teilnehmerorientierung. In D. Lange (Hrsg.), </a:t>
            </a:r>
            <a:r>
              <a:rPr lang="de-DE" i="1" dirty="0"/>
              <a:t>Basiswissen Politische Bildung Band 2. Strategien der Politischen Bildung </a:t>
            </a:r>
            <a:r>
              <a:rPr lang="de-DE" dirty="0"/>
              <a:t>(S. 115-123). Schneider.</a:t>
            </a:r>
          </a:p>
          <a:p>
            <a:pPr marL="0" indent="0">
              <a:buNone/>
            </a:pPr>
            <a:r>
              <a:rPr lang="de-DE" dirty="0"/>
              <a:t>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3 (Vorbereitung)</a:t>
            </a:r>
          </a:p>
        </p:txBody>
      </p:sp>
    </p:spTree>
    <p:extLst>
      <p:ext uri="{BB962C8B-B14F-4D97-AF65-F5344CB8AC3E}">
        <p14:creationId xmlns:p14="http://schemas.microsoft.com/office/powerpoint/2010/main" val="20013394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87767"/>
            <a:ext cx="10515600" cy="5289196"/>
          </a:xfrm>
        </p:spPr>
        <p:txBody>
          <a:bodyPr>
            <a:normAutofit lnSpcReduction="10000"/>
          </a:bodyPr>
          <a:lstStyle/>
          <a:p>
            <a:pPr marL="0" indent="0">
              <a:buNone/>
            </a:pPr>
            <a:r>
              <a:rPr lang="de-DE" sz="3600" b="1" dirty="0">
                <a:latin typeface="+mj-lt"/>
              </a:rPr>
              <a:t>Quiz 1</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400" b="1" i="0" u="none" strike="noStrike" kern="1200" cap="none" spc="0" normalizeH="0" baseline="0" noProof="0" dirty="0">
                <a:ln>
                  <a:noFill/>
                </a:ln>
                <a:solidFill>
                  <a:srgbClr val="002B44"/>
                </a:solidFill>
                <a:effectLst/>
                <a:uLnTx/>
                <a:uFillTx/>
                <a:latin typeface="Mont"/>
                <a:ea typeface="+mn-ea"/>
                <a:cs typeface="+mn-cs"/>
              </a:rPr>
              <a:t>Ordnen Sie die folgenden Aussagen dem passenden fachdidaktischen Prinzip (Schüler*</a:t>
            </a:r>
            <a:r>
              <a:rPr kumimoji="0" lang="de-DE" sz="2400" b="1" i="0" u="none" strike="noStrike" kern="1200" cap="none" spc="0" normalizeH="0" baseline="0" noProof="0" dirty="0" err="1">
                <a:ln>
                  <a:noFill/>
                </a:ln>
                <a:solidFill>
                  <a:srgbClr val="002B44"/>
                </a:solidFill>
                <a:effectLst/>
                <a:uLnTx/>
                <a:uFillTx/>
                <a:latin typeface="Mont"/>
                <a:ea typeface="+mn-ea"/>
                <a:cs typeface="+mn-cs"/>
              </a:rPr>
              <a:t>innenorientierung</a:t>
            </a:r>
            <a:r>
              <a:rPr kumimoji="0" lang="de-DE" sz="2400" b="1" i="0" u="none" strike="noStrike" kern="1200" cap="none" spc="0" normalizeH="0" baseline="0" noProof="0" dirty="0">
                <a:ln>
                  <a:noFill/>
                </a:ln>
                <a:solidFill>
                  <a:srgbClr val="002B44"/>
                </a:solidFill>
                <a:effectLst/>
                <a:uLnTx/>
                <a:uFillTx/>
                <a:latin typeface="Mont"/>
                <a:ea typeface="+mn-ea"/>
                <a:cs typeface="+mn-cs"/>
              </a:rPr>
              <a:t> oder Wissenschaftsorientierung) zu: </a:t>
            </a:r>
          </a:p>
          <a:p>
            <a:pPr marL="514350" marR="0" lvl="0" indent="-514350" algn="l" defTabSz="914400" rtl="0" eaLnBrk="1" fontAlgn="auto" latinLnBrk="0" hangingPunct="1">
              <a:lnSpc>
                <a:spcPct val="90000"/>
              </a:lnSpc>
              <a:spcBef>
                <a:spcPts val="1000"/>
              </a:spcBef>
              <a:spcAft>
                <a:spcPts val="0"/>
              </a:spcAft>
              <a:buClrTx/>
              <a:buSzTx/>
              <a:buFont typeface="+mj-lt"/>
              <a:buAutoNum type="alphaLcParenR"/>
              <a:tabLst/>
              <a:defRPr/>
            </a:pPr>
            <a:r>
              <a:rPr kumimoji="0" lang="de-DE" sz="2400" b="0" i="0" u="none" strike="noStrike" kern="1200" cap="none" spc="0" normalizeH="0" baseline="0" noProof="0" dirty="0">
                <a:ln>
                  <a:noFill/>
                </a:ln>
                <a:solidFill>
                  <a:srgbClr val="002B44"/>
                </a:solidFill>
                <a:effectLst/>
                <a:uLnTx/>
                <a:uFillTx/>
                <a:latin typeface="Mont"/>
                <a:ea typeface="+mn-ea"/>
                <a:cs typeface="+mn-cs"/>
              </a:rPr>
              <a:t>Dieses Prinzip kann sich unter anderem in einer partizipationsorientierten Lernkultur äußern, bei der sich die Lernenden aktiv an der Gestaltung der Lernumgebung und auch Lernziele und –</a:t>
            </a:r>
            <a:r>
              <a:rPr kumimoji="0" lang="de-DE" sz="2400" b="0" i="0" u="none" strike="noStrike" kern="1200" cap="none" spc="0" normalizeH="0" baseline="0" noProof="0" dirty="0" err="1">
                <a:ln>
                  <a:noFill/>
                </a:ln>
                <a:solidFill>
                  <a:srgbClr val="002B44"/>
                </a:solidFill>
                <a:effectLst/>
                <a:uLnTx/>
                <a:uFillTx/>
                <a:latin typeface="Mont"/>
                <a:ea typeface="+mn-ea"/>
                <a:cs typeface="+mn-cs"/>
              </a:rPr>
              <a:t>inhalte</a:t>
            </a:r>
            <a:r>
              <a:rPr kumimoji="0" lang="de-DE" sz="2400" b="0" i="0" u="none" strike="noStrike" kern="1200" cap="none" spc="0" normalizeH="0" baseline="0" noProof="0" dirty="0">
                <a:ln>
                  <a:noFill/>
                </a:ln>
                <a:solidFill>
                  <a:srgbClr val="002B44"/>
                </a:solidFill>
                <a:effectLst/>
                <a:uLnTx/>
                <a:uFillTx/>
                <a:latin typeface="Mont"/>
                <a:ea typeface="+mn-ea"/>
                <a:cs typeface="+mn-cs"/>
              </a:rPr>
              <a:t> beteiligen. </a:t>
            </a:r>
          </a:p>
          <a:p>
            <a:pPr marL="514350" marR="0" lvl="0" indent="-514350" algn="l" defTabSz="914400" rtl="0" eaLnBrk="1" fontAlgn="auto" latinLnBrk="0" hangingPunct="1">
              <a:lnSpc>
                <a:spcPct val="90000"/>
              </a:lnSpc>
              <a:spcBef>
                <a:spcPts val="1000"/>
              </a:spcBef>
              <a:spcAft>
                <a:spcPts val="0"/>
              </a:spcAft>
              <a:buClrTx/>
              <a:buSzTx/>
              <a:buFont typeface="+mj-lt"/>
              <a:buAutoNum type="alphaLcParenR"/>
              <a:tabLst/>
              <a:defRPr/>
            </a:pPr>
            <a:r>
              <a:rPr kumimoji="0" lang="de-DE" sz="2400" b="0" i="0" u="none" strike="noStrike" kern="1200" cap="none" spc="0" normalizeH="0" baseline="0" noProof="0" dirty="0">
                <a:ln>
                  <a:noFill/>
                </a:ln>
                <a:solidFill>
                  <a:srgbClr val="002B44"/>
                </a:solidFill>
                <a:effectLst/>
                <a:uLnTx/>
                <a:uFillTx/>
                <a:latin typeface="Mont"/>
                <a:ea typeface="+mn-ea"/>
                <a:cs typeface="+mn-cs"/>
              </a:rPr>
              <a:t>Nach diesem Prinzip wird das im Unterrichtsfach vermittelte Wissen als methodisch gewonnenes und begründetes, aber zugleich auch veränderbares Wissen vorgestellt.</a:t>
            </a:r>
          </a:p>
          <a:p>
            <a:pPr marL="514350" marR="0" lvl="0" indent="-514350" algn="l" defTabSz="914400" rtl="0" eaLnBrk="1" fontAlgn="auto" latinLnBrk="0" hangingPunct="1">
              <a:lnSpc>
                <a:spcPct val="90000"/>
              </a:lnSpc>
              <a:spcBef>
                <a:spcPts val="1000"/>
              </a:spcBef>
              <a:spcAft>
                <a:spcPts val="0"/>
              </a:spcAft>
              <a:buClrTx/>
              <a:buSzTx/>
              <a:buFont typeface="+mj-lt"/>
              <a:buAutoNum type="alphaLcParenR"/>
              <a:tabLst/>
              <a:defRPr/>
            </a:pPr>
            <a:r>
              <a:rPr kumimoji="0" lang="de-DE" sz="2400" b="0" i="0" u="none" strike="noStrike" kern="1200" cap="none" spc="0" normalizeH="0" baseline="0" noProof="0" dirty="0">
                <a:ln>
                  <a:noFill/>
                </a:ln>
                <a:solidFill>
                  <a:srgbClr val="002B44"/>
                </a:solidFill>
                <a:effectLst/>
                <a:uLnTx/>
                <a:uFillTx/>
                <a:latin typeface="Mont"/>
                <a:ea typeface="+mn-ea"/>
                <a:cs typeface="+mn-cs"/>
              </a:rPr>
              <a:t>In der außerschulischen Bildung, in der politische Bildung mit anderen Angeboten konkurriert, kann ‚Kundenorientierung‘ als Variante dieses Prinzips gesehen werden. </a:t>
            </a:r>
          </a:p>
          <a:p>
            <a:pPr marL="0" indent="0">
              <a:buNone/>
            </a:pPr>
            <a:endParaRPr lang="de-DE" dirty="0"/>
          </a:p>
        </p:txBody>
      </p:sp>
    </p:spTree>
    <p:extLst>
      <p:ext uri="{BB962C8B-B14F-4D97-AF65-F5344CB8AC3E}">
        <p14:creationId xmlns:p14="http://schemas.microsoft.com/office/powerpoint/2010/main" val="6482897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87766"/>
            <a:ext cx="10515600" cy="5801792"/>
          </a:xfrm>
        </p:spPr>
        <p:txBody>
          <a:bodyPr>
            <a:noAutofit/>
          </a:bodyPr>
          <a:lstStyle/>
          <a:p>
            <a:pPr marL="0" indent="0">
              <a:buNone/>
            </a:pPr>
            <a:r>
              <a:rPr lang="de-DE" b="1" dirty="0">
                <a:latin typeface="+mj-lt"/>
              </a:rPr>
              <a:t>Quiz 1</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1800" b="1" i="0" u="none" strike="noStrike" kern="1200" cap="none" spc="0" normalizeH="0" baseline="0" noProof="0" dirty="0">
                <a:ln>
                  <a:noFill/>
                </a:ln>
                <a:solidFill>
                  <a:srgbClr val="002B44"/>
                </a:solidFill>
                <a:effectLst/>
                <a:uLnTx/>
                <a:uFillTx/>
                <a:latin typeface="Mont"/>
                <a:ea typeface="+mn-ea"/>
                <a:cs typeface="+mn-cs"/>
              </a:rPr>
              <a:t>Ordnen Sie die folgenden Aussagen dem passenden fachdidaktischen Prinzip (Schüler*</a:t>
            </a:r>
            <a:r>
              <a:rPr kumimoji="0" lang="de-DE" sz="1800" b="1" i="0" u="none" strike="noStrike" kern="1200" cap="none" spc="0" normalizeH="0" baseline="0" noProof="0" dirty="0" err="1">
                <a:ln>
                  <a:noFill/>
                </a:ln>
                <a:solidFill>
                  <a:srgbClr val="002B44"/>
                </a:solidFill>
                <a:effectLst/>
                <a:uLnTx/>
                <a:uFillTx/>
                <a:latin typeface="Mont"/>
                <a:ea typeface="+mn-ea"/>
                <a:cs typeface="+mn-cs"/>
              </a:rPr>
              <a:t>innenorientierung</a:t>
            </a:r>
            <a:r>
              <a:rPr kumimoji="0" lang="de-DE" sz="1800" b="1" i="0" u="none" strike="noStrike" kern="1200" cap="none" spc="0" normalizeH="0" baseline="0" noProof="0" dirty="0">
                <a:ln>
                  <a:noFill/>
                </a:ln>
                <a:solidFill>
                  <a:srgbClr val="002B44"/>
                </a:solidFill>
                <a:effectLst/>
                <a:uLnTx/>
                <a:uFillTx/>
                <a:latin typeface="Mont"/>
                <a:ea typeface="+mn-ea"/>
                <a:cs typeface="+mn-cs"/>
              </a:rPr>
              <a:t> oder Wissenschaftsorientierung) zu: </a:t>
            </a:r>
          </a:p>
          <a:p>
            <a:pPr marL="514350" marR="0" lvl="0" indent="-514350" algn="l" defTabSz="914400" rtl="0" eaLnBrk="1" fontAlgn="auto" latinLnBrk="0" hangingPunct="1">
              <a:lnSpc>
                <a:spcPct val="90000"/>
              </a:lnSpc>
              <a:spcBef>
                <a:spcPts val="1000"/>
              </a:spcBef>
              <a:spcAft>
                <a:spcPts val="0"/>
              </a:spcAft>
              <a:buClrTx/>
              <a:buSzTx/>
              <a:buFont typeface="+mj-lt"/>
              <a:buAutoNum type="alphaLcParenR"/>
              <a:tabLst/>
              <a:defRPr/>
            </a:pPr>
            <a:r>
              <a:rPr kumimoji="0" lang="de-DE" sz="1800" b="0" i="0" u="none" strike="noStrike" kern="1200" cap="none" spc="0" normalizeH="0" baseline="0" noProof="0" dirty="0">
                <a:ln>
                  <a:noFill/>
                </a:ln>
                <a:solidFill>
                  <a:srgbClr val="002B44"/>
                </a:solidFill>
                <a:effectLst/>
                <a:uLnTx/>
                <a:uFillTx/>
                <a:latin typeface="Mont"/>
                <a:ea typeface="+mn-ea"/>
                <a:cs typeface="+mn-cs"/>
              </a:rPr>
              <a:t>Dieses Prinzip kann sich unter anderem in einer partizipationsorientierten Lernkultur äußern, bei der sich die Lernenden aktiv an der Gestaltung der Lernumgebung und auch Lernziele und –</a:t>
            </a:r>
            <a:r>
              <a:rPr kumimoji="0" lang="de-DE" sz="1800" b="0" i="0" u="none" strike="noStrike" kern="1200" cap="none" spc="0" normalizeH="0" baseline="0" noProof="0" dirty="0" err="1">
                <a:ln>
                  <a:noFill/>
                </a:ln>
                <a:solidFill>
                  <a:srgbClr val="002B44"/>
                </a:solidFill>
                <a:effectLst/>
                <a:uLnTx/>
                <a:uFillTx/>
                <a:latin typeface="Mont"/>
                <a:ea typeface="+mn-ea"/>
                <a:cs typeface="+mn-cs"/>
              </a:rPr>
              <a:t>inhalte</a:t>
            </a:r>
            <a:r>
              <a:rPr kumimoji="0" lang="de-DE" sz="1800" b="0" i="0" u="none" strike="noStrike" kern="1200" cap="none" spc="0" normalizeH="0" baseline="0" noProof="0" dirty="0">
                <a:ln>
                  <a:noFill/>
                </a:ln>
                <a:solidFill>
                  <a:srgbClr val="002B44"/>
                </a:solidFill>
                <a:effectLst/>
                <a:uLnTx/>
                <a:uFillTx/>
                <a:latin typeface="Mont"/>
                <a:ea typeface="+mn-ea"/>
                <a:cs typeface="+mn-cs"/>
              </a:rPr>
              <a:t> beteiligen. </a:t>
            </a:r>
          </a:p>
          <a:p>
            <a:pPr marL="457200" lvl="1" indent="0">
              <a:spcBef>
                <a:spcPts val="1000"/>
              </a:spcBef>
              <a:buNone/>
              <a:defRPr/>
            </a:pPr>
            <a:r>
              <a:rPr kumimoji="0" lang="de-DE" sz="2000" b="0" i="0" u="none" strike="noStrike" kern="1200" cap="none" spc="0" normalizeH="0" baseline="0" noProof="0" dirty="0">
                <a:ln>
                  <a:noFill/>
                </a:ln>
                <a:solidFill>
                  <a:schemeClr val="accent6"/>
                </a:solidFill>
                <a:effectLst/>
                <a:uLnTx/>
                <a:uFillTx/>
                <a:latin typeface="Arial" panose="020B0604020202020204" pitchFamily="34" charset="0"/>
                <a:cs typeface="Arial" panose="020B0604020202020204" pitchFamily="34" charset="0"/>
              </a:rPr>
              <a:t>→ </a:t>
            </a:r>
            <a:r>
              <a:rPr kumimoji="0" lang="de-DE" sz="2000" b="0" i="0" u="none" strike="noStrike" kern="1200" cap="none" spc="0" normalizeH="0" baseline="0" noProof="0" dirty="0">
                <a:ln>
                  <a:noFill/>
                </a:ln>
                <a:solidFill>
                  <a:schemeClr val="accent6"/>
                </a:solidFill>
                <a:effectLst/>
                <a:uLnTx/>
                <a:uFillTx/>
                <a:latin typeface="Mont"/>
                <a:ea typeface="+mn-ea"/>
                <a:cs typeface="+mn-cs"/>
              </a:rPr>
              <a:t>Schüler*</a:t>
            </a:r>
            <a:r>
              <a:rPr kumimoji="0" lang="de-DE" sz="2000" b="0" i="0" u="none" strike="noStrike" kern="1200" cap="none" spc="0" normalizeH="0" baseline="0" noProof="0" dirty="0" err="1">
                <a:ln>
                  <a:noFill/>
                </a:ln>
                <a:solidFill>
                  <a:schemeClr val="accent6"/>
                </a:solidFill>
                <a:effectLst/>
                <a:uLnTx/>
                <a:uFillTx/>
                <a:latin typeface="Mont"/>
                <a:ea typeface="+mn-ea"/>
                <a:cs typeface="+mn-cs"/>
              </a:rPr>
              <a:t>innenorientierung</a:t>
            </a:r>
            <a:endParaRPr kumimoji="0" lang="de-DE" sz="2000" b="0" i="0" u="none" strike="noStrike" kern="1200" cap="none" spc="0" normalizeH="0" baseline="0" noProof="0" dirty="0">
              <a:ln>
                <a:noFill/>
              </a:ln>
              <a:solidFill>
                <a:schemeClr val="accent6"/>
              </a:solidFill>
              <a:effectLst/>
              <a:uLnTx/>
              <a:uFillTx/>
              <a:latin typeface="Mont"/>
              <a:ea typeface="+mn-ea"/>
              <a:cs typeface="+mn-cs"/>
            </a:endParaRPr>
          </a:p>
          <a:p>
            <a:pPr marL="457200" lvl="1" indent="0">
              <a:spcBef>
                <a:spcPts val="1000"/>
              </a:spcBef>
              <a:buNone/>
              <a:defRPr/>
            </a:pPr>
            <a:endParaRPr kumimoji="0" lang="de-DE" sz="2000" b="0" i="0" u="none" strike="noStrike" kern="1200" cap="none" spc="0" normalizeH="0" baseline="0" noProof="0" dirty="0">
              <a:ln>
                <a:noFill/>
              </a:ln>
              <a:solidFill>
                <a:schemeClr val="accent6"/>
              </a:solidFill>
              <a:effectLst/>
              <a:uLnTx/>
              <a:uFillTx/>
              <a:latin typeface="Mont"/>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lphaLcParenR"/>
              <a:tabLst/>
              <a:defRPr/>
            </a:pPr>
            <a:r>
              <a:rPr kumimoji="0" lang="de-DE" sz="1800" b="0" i="0" u="none" strike="noStrike" kern="1200" cap="none" spc="0" normalizeH="0" baseline="0" noProof="0" dirty="0">
                <a:ln>
                  <a:noFill/>
                </a:ln>
                <a:solidFill>
                  <a:srgbClr val="002B44"/>
                </a:solidFill>
                <a:effectLst/>
                <a:uLnTx/>
                <a:uFillTx/>
                <a:latin typeface="Mont"/>
                <a:ea typeface="+mn-ea"/>
                <a:cs typeface="+mn-cs"/>
              </a:rPr>
              <a:t>Nach diesem Prinzip wird das im Unterrichtsfach vermittelte Wissen als methodisch gewonnenes und begründetes, aber zugleich auch veränderbares Wissen vorgestellt.</a:t>
            </a:r>
          </a:p>
          <a:p>
            <a:pPr marL="457200" lvl="1" indent="0">
              <a:spcBef>
                <a:spcPts val="1000"/>
              </a:spcBef>
              <a:buNone/>
              <a:defRPr/>
            </a:pPr>
            <a:r>
              <a:rPr kumimoji="0" lang="de-DE" sz="2000" b="0" i="0" u="none" strike="noStrike" kern="1200" cap="none" spc="0" normalizeH="0" baseline="0" noProof="0" dirty="0">
                <a:ln>
                  <a:noFill/>
                </a:ln>
                <a:solidFill>
                  <a:schemeClr val="accent6"/>
                </a:solidFill>
                <a:effectLst/>
                <a:uLnTx/>
                <a:uFillTx/>
                <a:latin typeface="Arial" panose="020B0604020202020204" pitchFamily="34" charset="0"/>
                <a:cs typeface="Arial" panose="020B0604020202020204" pitchFamily="34" charset="0"/>
              </a:rPr>
              <a:t>→ </a:t>
            </a:r>
            <a:r>
              <a:rPr kumimoji="0" lang="de-DE" sz="2000" b="0" i="0" u="none" strike="noStrike" kern="1200" cap="none" spc="0" normalizeH="0" baseline="0" noProof="0" dirty="0">
                <a:ln>
                  <a:noFill/>
                </a:ln>
                <a:solidFill>
                  <a:schemeClr val="accent6"/>
                </a:solidFill>
                <a:effectLst/>
                <a:uLnTx/>
                <a:uFillTx/>
                <a:latin typeface="Mont"/>
                <a:ea typeface="+mn-ea"/>
                <a:cs typeface="+mn-cs"/>
              </a:rPr>
              <a:t>Wissenschaftsorientierung</a:t>
            </a:r>
          </a:p>
          <a:p>
            <a:pPr marL="457200" lvl="1" indent="0">
              <a:spcBef>
                <a:spcPts val="1000"/>
              </a:spcBef>
              <a:buNone/>
              <a:defRPr/>
            </a:pPr>
            <a:endParaRPr kumimoji="0" lang="de-DE" sz="2000" b="0" i="0" u="none" strike="noStrike" kern="1200" cap="none" spc="0" normalizeH="0" baseline="0" noProof="0" dirty="0">
              <a:ln>
                <a:noFill/>
              </a:ln>
              <a:solidFill>
                <a:schemeClr val="accent6"/>
              </a:solidFill>
              <a:effectLst/>
              <a:uLnTx/>
              <a:uFillTx/>
              <a:latin typeface="Mont"/>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lphaLcParenR"/>
              <a:tabLst/>
              <a:defRPr/>
            </a:pPr>
            <a:r>
              <a:rPr kumimoji="0" lang="de-DE" sz="1800" b="0" i="0" u="none" strike="noStrike" kern="1200" cap="none" spc="0" normalizeH="0" baseline="0" noProof="0" dirty="0">
                <a:ln>
                  <a:noFill/>
                </a:ln>
                <a:solidFill>
                  <a:srgbClr val="002B44"/>
                </a:solidFill>
                <a:effectLst/>
                <a:uLnTx/>
                <a:uFillTx/>
                <a:latin typeface="Mont"/>
                <a:ea typeface="+mn-ea"/>
                <a:cs typeface="+mn-cs"/>
              </a:rPr>
              <a:t>In der außerschulischen Bildung, in der politische Bildung mit anderen Angeboten konkurriert, kann ‚Kundenorientierung‘ als Variante dieses Prinzips gesehen werden. </a:t>
            </a:r>
          </a:p>
          <a:p>
            <a:pPr marL="457200" lvl="1" indent="0">
              <a:spcBef>
                <a:spcPts val="1000"/>
              </a:spcBef>
              <a:buNone/>
              <a:defRPr/>
            </a:pPr>
            <a:r>
              <a:rPr lang="de-DE" sz="2000" dirty="0">
                <a:solidFill>
                  <a:schemeClr val="accent6"/>
                </a:solidFill>
                <a:latin typeface="Arial" panose="020B0604020202020204" pitchFamily="34" charset="0"/>
                <a:cs typeface="Arial" panose="020B0604020202020204" pitchFamily="34" charset="0"/>
              </a:rPr>
              <a:t>→ </a:t>
            </a:r>
            <a:r>
              <a:rPr lang="de-DE" sz="2000" dirty="0">
                <a:solidFill>
                  <a:schemeClr val="accent6"/>
                </a:solidFill>
                <a:latin typeface="Mont"/>
              </a:rPr>
              <a:t>Schüler*</a:t>
            </a:r>
            <a:r>
              <a:rPr lang="de-DE" sz="2000" dirty="0" err="1">
                <a:solidFill>
                  <a:schemeClr val="accent6"/>
                </a:solidFill>
                <a:latin typeface="Mont"/>
              </a:rPr>
              <a:t>innenorientierung</a:t>
            </a:r>
            <a:endParaRPr kumimoji="0" lang="de-DE" sz="2000" b="0" i="0" u="none" strike="noStrike" kern="1200" cap="none" spc="0" normalizeH="0" baseline="0" noProof="0" dirty="0">
              <a:ln>
                <a:noFill/>
              </a:ln>
              <a:solidFill>
                <a:schemeClr val="accent6"/>
              </a:solidFill>
              <a:effectLst/>
              <a:uLnTx/>
              <a:uFillTx/>
              <a:latin typeface="Mont"/>
              <a:ea typeface="+mn-ea"/>
              <a:cs typeface="+mn-cs"/>
            </a:endParaRPr>
          </a:p>
          <a:p>
            <a:pPr marL="0" indent="0">
              <a:buNone/>
            </a:pPr>
            <a:endParaRPr lang="de-DE" sz="2000" dirty="0"/>
          </a:p>
        </p:txBody>
      </p:sp>
    </p:spTree>
    <p:extLst>
      <p:ext uri="{BB962C8B-B14F-4D97-AF65-F5344CB8AC3E}">
        <p14:creationId xmlns:p14="http://schemas.microsoft.com/office/powerpoint/2010/main" val="842172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87767"/>
            <a:ext cx="10515600" cy="5689496"/>
          </a:xfrm>
        </p:spPr>
        <p:txBody>
          <a:bodyPr>
            <a:noAutofit/>
          </a:bodyPr>
          <a:lstStyle/>
          <a:p>
            <a:pPr marL="0" indent="0">
              <a:buNone/>
            </a:pPr>
            <a:r>
              <a:rPr lang="de-DE" sz="3200" b="1" dirty="0">
                <a:latin typeface="+mj-lt"/>
              </a:rPr>
              <a:t>Quiz 2</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002B44"/>
                </a:solidFill>
                <a:effectLst/>
                <a:uLnTx/>
                <a:uFillTx/>
                <a:latin typeface="Mont"/>
                <a:ea typeface="+mn-ea"/>
                <a:cs typeface="+mn-cs"/>
              </a:rPr>
              <a:t>Erinnern Sie sich an die Einstiegsvignette (Video </a:t>
            </a:r>
            <a:r>
              <a:rPr kumimoji="0" lang="de-DE" sz="2000" b="1" i="0" u="none" strike="noStrike" kern="1200" cap="none" spc="0" normalizeH="0" baseline="0" noProof="0" dirty="0" err="1">
                <a:ln>
                  <a:noFill/>
                </a:ln>
                <a:solidFill>
                  <a:srgbClr val="002B44"/>
                </a:solidFill>
                <a:effectLst/>
                <a:uLnTx/>
                <a:uFillTx/>
                <a:latin typeface="Mont"/>
                <a:ea typeface="+mn-ea"/>
                <a:cs typeface="+mn-cs"/>
              </a:rPr>
              <a:t>No</a:t>
            </a:r>
            <a:r>
              <a:rPr kumimoji="0" lang="de-DE" sz="2000" b="1" i="0" u="none" strike="noStrike" kern="1200" cap="none" spc="0" normalizeH="0" baseline="0" noProof="0" dirty="0">
                <a:ln>
                  <a:noFill/>
                </a:ln>
                <a:solidFill>
                  <a:srgbClr val="002B44"/>
                </a:solidFill>
                <a:effectLst/>
                <a:uLnTx/>
                <a:uFillTx/>
                <a:latin typeface="Mont"/>
                <a:ea typeface="+mn-ea"/>
                <a:cs typeface="+mn-cs"/>
              </a:rPr>
              <a:t>. 20 – Perspektiven auf </a:t>
            </a:r>
            <a:r>
              <a:rPr kumimoji="0" lang="de-DE" sz="2000" b="1" i="1" u="none" strike="noStrike" kern="1200" cap="none" spc="0" normalizeH="0" baseline="0" noProof="0" dirty="0">
                <a:ln>
                  <a:noFill/>
                </a:ln>
                <a:solidFill>
                  <a:srgbClr val="002B44"/>
                </a:solidFill>
                <a:effectLst/>
                <a:uLnTx/>
                <a:uFillTx/>
                <a:latin typeface="Mont"/>
                <a:ea typeface="+mn-ea"/>
                <a:cs typeface="+mn-cs"/>
              </a:rPr>
              <a:t>Global </a:t>
            </a:r>
            <a:r>
              <a:rPr kumimoji="0" lang="de-DE" sz="2000" b="1" i="1" u="none" strike="noStrike" kern="1200" cap="none" spc="0" normalizeH="0" baseline="0" noProof="0" dirty="0" err="1">
                <a:ln>
                  <a:noFill/>
                </a:ln>
                <a:solidFill>
                  <a:srgbClr val="002B44"/>
                </a:solidFill>
                <a:effectLst/>
                <a:uLnTx/>
                <a:uFillTx/>
                <a:latin typeface="Mont"/>
                <a:ea typeface="+mn-ea"/>
                <a:cs typeface="+mn-cs"/>
              </a:rPr>
              <a:t>Governance</a:t>
            </a:r>
            <a:r>
              <a:rPr kumimoji="0" lang="de-DE" sz="2000" b="1" i="0" u="none" strike="noStrike" kern="1200" cap="none" spc="0" normalizeH="0" baseline="0" noProof="0" dirty="0">
                <a:ln>
                  <a:noFill/>
                </a:ln>
                <a:solidFill>
                  <a:srgbClr val="002B44"/>
                </a:solidFill>
                <a:effectLst/>
                <a:uLnTx/>
                <a:uFillTx/>
                <a:latin typeface="Mont"/>
                <a:ea typeface="+mn-ea"/>
                <a:cs typeface="+mn-cs"/>
              </a:rPr>
              <a:t>) und kreuzen Sie an, welche Aussage nicht zutrifft.</a:t>
            </a:r>
          </a:p>
          <a:p>
            <a:pPr marL="0" marR="0" lvl="0" indent="0" algn="l" defTabSz="914400" rtl="0" eaLnBrk="1" fontAlgn="auto" latinLnBrk="0" hangingPunct="1">
              <a:lnSpc>
                <a:spcPct val="90000"/>
              </a:lnSpc>
              <a:spcBef>
                <a:spcPts val="1000"/>
              </a:spcBef>
              <a:spcAft>
                <a:spcPts val="0"/>
              </a:spcAft>
              <a:buClrTx/>
              <a:buSzTx/>
              <a:buNone/>
              <a:tabLst/>
              <a:defRPr/>
            </a:pPr>
            <a:endParaRPr kumimoji="0" lang="de-DE" sz="2000" b="0" i="0" u="none" strike="noStrike" kern="1200" cap="none" spc="0" normalizeH="0" baseline="0" noProof="0" dirty="0">
              <a:ln>
                <a:noFill/>
              </a:ln>
              <a:solidFill>
                <a:srgbClr val="002B44"/>
              </a:solidFill>
              <a:effectLst/>
              <a:uLnTx/>
              <a:uFillTx/>
              <a:latin typeface="Mont"/>
              <a:ea typeface="+mn-ea"/>
              <a:cs typeface="+mn-cs"/>
            </a:endParaRPr>
          </a:p>
          <a:p>
            <a:pPr marL="457200" marR="0" lvl="0" indent="-457200" algn="l" defTabSz="914400" rtl="0" eaLnBrk="1" fontAlgn="auto" latinLnBrk="0" hangingPunct="1">
              <a:lnSpc>
                <a:spcPct val="90000"/>
              </a:lnSpc>
              <a:spcBef>
                <a:spcPts val="1000"/>
              </a:spcBef>
              <a:spcAft>
                <a:spcPts val="0"/>
              </a:spcAft>
              <a:buClrTx/>
              <a:buSzTx/>
              <a:buAutoNum type="alphaUcParenR"/>
              <a:tabLst/>
              <a:defRPr/>
            </a:pPr>
            <a:r>
              <a:rPr kumimoji="0" lang="de-DE" sz="2000" b="0" i="0" u="none" strike="noStrike" kern="1200" cap="none" spc="0" normalizeH="0" baseline="0" noProof="0" dirty="0">
                <a:ln>
                  <a:noFill/>
                </a:ln>
                <a:solidFill>
                  <a:srgbClr val="002B44"/>
                </a:solidFill>
                <a:effectLst/>
                <a:uLnTx/>
                <a:uFillTx/>
                <a:latin typeface="Mont"/>
                <a:ea typeface="+mn-ea"/>
                <a:cs typeface="+mn-cs"/>
              </a:rPr>
              <a:t>Der Unterrichtsausschnitt deutet auf eine mangelnde Wissenschaftsorientierung hin, da die Inhalte für eine Oberstufe zu stark vereinfacht wurden. Die Aufbereitung weist keinen Bezug zu fachwissenschaftlichen Systematiken auf.</a:t>
            </a:r>
          </a:p>
          <a:p>
            <a:pPr marL="457200" marR="0" lvl="0" indent="-457200" algn="l" defTabSz="914400" rtl="0" eaLnBrk="1" fontAlgn="auto" latinLnBrk="0" hangingPunct="1">
              <a:lnSpc>
                <a:spcPct val="90000"/>
              </a:lnSpc>
              <a:spcBef>
                <a:spcPts val="1000"/>
              </a:spcBef>
              <a:spcAft>
                <a:spcPts val="0"/>
              </a:spcAft>
              <a:buClrTx/>
              <a:buSzTx/>
              <a:buAutoNum type="alphaUcParenR"/>
              <a:tabLst/>
              <a:defRPr/>
            </a:pPr>
            <a:r>
              <a:rPr kumimoji="0" lang="de-DE" sz="2000" b="0" i="0" u="none" strike="noStrike" kern="1200" cap="none" spc="0" normalizeH="0" baseline="0" noProof="0" dirty="0">
                <a:ln>
                  <a:noFill/>
                </a:ln>
                <a:solidFill>
                  <a:srgbClr val="002B44"/>
                </a:solidFill>
                <a:effectLst/>
                <a:uLnTx/>
                <a:uFillTx/>
                <a:latin typeface="Mont"/>
                <a:ea typeface="+mn-ea"/>
                <a:cs typeface="+mn-cs"/>
              </a:rPr>
              <a:t>Der Unterrichtsausschnitt deutet auf eine mangelnde Schüler*</a:t>
            </a:r>
            <a:r>
              <a:rPr kumimoji="0" lang="de-DE" sz="2000" b="0" i="0" u="none" strike="noStrike" kern="1200" cap="none" spc="0" normalizeH="0" baseline="0" noProof="0" dirty="0" err="1">
                <a:ln>
                  <a:noFill/>
                </a:ln>
                <a:solidFill>
                  <a:srgbClr val="002B44"/>
                </a:solidFill>
                <a:effectLst/>
                <a:uLnTx/>
                <a:uFillTx/>
                <a:latin typeface="Mont"/>
                <a:ea typeface="+mn-ea"/>
                <a:cs typeface="+mn-cs"/>
              </a:rPr>
              <a:t>innenorientierung</a:t>
            </a:r>
            <a:r>
              <a:rPr kumimoji="0" lang="de-DE" sz="2000" b="0" i="0" u="none" strike="noStrike" kern="1200" cap="none" spc="0" normalizeH="0" baseline="0" noProof="0" dirty="0">
                <a:ln>
                  <a:noFill/>
                </a:ln>
                <a:solidFill>
                  <a:srgbClr val="002B44"/>
                </a:solidFill>
                <a:effectLst/>
                <a:uLnTx/>
                <a:uFillTx/>
                <a:latin typeface="Mont"/>
                <a:ea typeface="+mn-ea"/>
                <a:cs typeface="+mn-cs"/>
              </a:rPr>
              <a:t> hin, da der Lehrer unzureichend auf die Lernvoraussetzungen der Schüler*innen einzugehen scheint. </a:t>
            </a:r>
          </a:p>
          <a:p>
            <a:pPr marL="457200" marR="0" lvl="0" indent="-457200" algn="l" defTabSz="914400" rtl="0" eaLnBrk="1" fontAlgn="auto" latinLnBrk="0" hangingPunct="1">
              <a:lnSpc>
                <a:spcPct val="90000"/>
              </a:lnSpc>
              <a:spcBef>
                <a:spcPts val="1000"/>
              </a:spcBef>
              <a:spcAft>
                <a:spcPts val="0"/>
              </a:spcAft>
              <a:buClrTx/>
              <a:buSzTx/>
              <a:buAutoNum type="alphaUcParenR"/>
              <a:tabLst/>
              <a:defRPr/>
            </a:pPr>
            <a:r>
              <a:rPr lang="de-DE" sz="2000" dirty="0">
                <a:solidFill>
                  <a:srgbClr val="002B44"/>
                </a:solidFill>
              </a:rPr>
              <a:t>Der Unterrichtsausschnitt deutet auf eine mangelnde Schüler*</a:t>
            </a:r>
            <a:r>
              <a:rPr lang="de-DE" sz="2000" dirty="0" err="1">
                <a:solidFill>
                  <a:srgbClr val="002B44"/>
                </a:solidFill>
              </a:rPr>
              <a:t>innenorientierung</a:t>
            </a:r>
            <a:r>
              <a:rPr lang="de-DE" sz="2000" dirty="0">
                <a:solidFill>
                  <a:srgbClr val="002B44"/>
                </a:solidFill>
              </a:rPr>
              <a:t> hin, da für die Schüler*innen kaum Möglichkeiten gegeben werden, ihre eigenen Vorstellungen von gesellschaftlichen und politischen Phänomenen zu artikulieren. </a:t>
            </a:r>
            <a:endParaRPr lang="de-DE" sz="2000" dirty="0">
              <a:solidFill>
                <a:srgbClr val="002B44"/>
              </a:solidFill>
              <a:latin typeface="Mont"/>
            </a:endParaRPr>
          </a:p>
          <a:p>
            <a:pPr marL="457200" marR="0" lvl="0" indent="-457200" algn="l" defTabSz="914400" rtl="0" eaLnBrk="1" fontAlgn="auto" latinLnBrk="0" hangingPunct="1">
              <a:lnSpc>
                <a:spcPct val="90000"/>
              </a:lnSpc>
              <a:spcBef>
                <a:spcPts val="1000"/>
              </a:spcBef>
              <a:spcAft>
                <a:spcPts val="0"/>
              </a:spcAft>
              <a:buClrTx/>
              <a:buSzTx/>
              <a:buAutoNum type="alphaUcParenR"/>
              <a:tabLst/>
              <a:defRPr/>
            </a:pPr>
            <a:r>
              <a:rPr lang="de-DE" sz="2000" dirty="0">
                <a:solidFill>
                  <a:srgbClr val="002B44"/>
                </a:solidFill>
                <a:latin typeface="Mont"/>
              </a:rPr>
              <a:t>Der Unterrichtsausschnitt deutet auf eine mangelnde Exemplarität hin, da die Thematik lediglich abstrakt und ohne greifbare Bezüge diskutiert wird.</a:t>
            </a:r>
            <a:endParaRPr lang="de-DE" sz="2400" dirty="0"/>
          </a:p>
        </p:txBody>
      </p:sp>
    </p:spTree>
    <p:extLst>
      <p:ext uri="{BB962C8B-B14F-4D97-AF65-F5344CB8AC3E}">
        <p14:creationId xmlns:p14="http://schemas.microsoft.com/office/powerpoint/2010/main" val="28065988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2">
            <a:extLst>
              <a:ext uri="{FF2B5EF4-FFF2-40B4-BE49-F238E27FC236}">
                <a16:creationId xmlns:a16="http://schemas.microsoft.com/office/drawing/2014/main" id="{75E1EAAA-9382-4DB1-9778-3654E8663061}"/>
              </a:ext>
            </a:extLst>
          </p:cNvPr>
          <p:cNvSpPr txBox="1">
            <a:spLocks/>
          </p:cNvSpPr>
          <p:nvPr/>
        </p:nvSpPr>
        <p:spPr>
          <a:xfrm>
            <a:off x="838200" y="887767"/>
            <a:ext cx="10515600" cy="56894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3200" b="1" dirty="0">
                <a:latin typeface="+mj-lt"/>
              </a:rPr>
              <a:t>Quiz 2</a:t>
            </a:r>
          </a:p>
          <a:p>
            <a:pPr marL="0" indent="0">
              <a:buFont typeface="Arial" panose="020B0604020202020204" pitchFamily="34" charset="0"/>
              <a:buNone/>
              <a:defRPr/>
            </a:pPr>
            <a:r>
              <a:rPr lang="de-DE" sz="2000" b="1" dirty="0">
                <a:solidFill>
                  <a:schemeClr val="bg2">
                    <a:lumMod val="75000"/>
                  </a:schemeClr>
                </a:solidFill>
                <a:latin typeface="Mont"/>
              </a:rPr>
              <a:t>Erinnern Sie sich an die Einstiegsvignette (Video </a:t>
            </a:r>
            <a:r>
              <a:rPr lang="de-DE" sz="2000" b="1" dirty="0" err="1">
                <a:solidFill>
                  <a:schemeClr val="bg2">
                    <a:lumMod val="75000"/>
                  </a:schemeClr>
                </a:solidFill>
                <a:latin typeface="Mont"/>
              </a:rPr>
              <a:t>No</a:t>
            </a:r>
            <a:r>
              <a:rPr lang="de-DE" sz="2000" b="1" dirty="0">
                <a:solidFill>
                  <a:schemeClr val="bg2">
                    <a:lumMod val="75000"/>
                  </a:schemeClr>
                </a:solidFill>
                <a:latin typeface="Mont"/>
              </a:rPr>
              <a:t>. 20 – Perspektiven auf </a:t>
            </a:r>
            <a:r>
              <a:rPr lang="de-DE" sz="2000" b="1" i="1" dirty="0">
                <a:solidFill>
                  <a:schemeClr val="bg2">
                    <a:lumMod val="75000"/>
                  </a:schemeClr>
                </a:solidFill>
                <a:latin typeface="Mont"/>
              </a:rPr>
              <a:t>Global </a:t>
            </a:r>
            <a:r>
              <a:rPr lang="de-DE" sz="2000" b="1" i="1" dirty="0" err="1">
                <a:solidFill>
                  <a:schemeClr val="bg2">
                    <a:lumMod val="75000"/>
                  </a:schemeClr>
                </a:solidFill>
                <a:latin typeface="Mont"/>
              </a:rPr>
              <a:t>Governance</a:t>
            </a:r>
            <a:r>
              <a:rPr lang="de-DE" sz="2000" b="1" dirty="0">
                <a:solidFill>
                  <a:schemeClr val="bg2">
                    <a:lumMod val="75000"/>
                  </a:schemeClr>
                </a:solidFill>
                <a:latin typeface="Mont"/>
              </a:rPr>
              <a:t>) und kreuzen Sie an, welche Aussage nicht zutrifft.</a:t>
            </a:r>
          </a:p>
          <a:p>
            <a:pPr marL="0" indent="0">
              <a:buFont typeface="Arial" panose="020B0604020202020204" pitchFamily="34" charset="0"/>
              <a:buNone/>
              <a:defRPr/>
            </a:pPr>
            <a:endParaRPr lang="de-DE" sz="2000" dirty="0">
              <a:solidFill>
                <a:srgbClr val="002B44"/>
              </a:solidFill>
              <a:latin typeface="Mont"/>
            </a:endParaRPr>
          </a:p>
          <a:p>
            <a:pPr marL="457200" indent="-457200">
              <a:buFont typeface="Arial" panose="020B0604020202020204" pitchFamily="34" charset="0"/>
              <a:buAutoNum type="alphaUcParenR"/>
              <a:defRPr/>
            </a:pPr>
            <a:r>
              <a:rPr lang="de-DE" sz="2000" dirty="0">
                <a:solidFill>
                  <a:schemeClr val="accent6"/>
                </a:solidFill>
                <a:latin typeface="Mont"/>
              </a:rPr>
              <a:t>Der Unterrichtsausschnitt deutet auf eine mangelnde Wissenschaftsorientierung hin, da die Inhalte für eine Oberstufe zu stark vereinfacht wurden. Die Aufbereitung weist keinen Bezug zu fachwissenschaftlichen Systematiken auf.</a:t>
            </a:r>
          </a:p>
          <a:p>
            <a:pPr marL="457200" indent="-457200">
              <a:buFont typeface="Arial" panose="020B0604020202020204" pitchFamily="34" charset="0"/>
              <a:buAutoNum type="alphaUcParenR"/>
              <a:defRPr/>
            </a:pPr>
            <a:r>
              <a:rPr lang="de-DE" sz="2000" dirty="0">
                <a:solidFill>
                  <a:schemeClr val="bg2">
                    <a:lumMod val="75000"/>
                  </a:schemeClr>
                </a:solidFill>
                <a:latin typeface="Mont"/>
              </a:rPr>
              <a:t>Der Unterrichtsausschnitt deutet auf eine mangelnde Schüler*</a:t>
            </a:r>
            <a:r>
              <a:rPr lang="de-DE" sz="2000" dirty="0" err="1">
                <a:solidFill>
                  <a:schemeClr val="bg2">
                    <a:lumMod val="75000"/>
                  </a:schemeClr>
                </a:solidFill>
                <a:latin typeface="Mont"/>
              </a:rPr>
              <a:t>innenorientierung</a:t>
            </a:r>
            <a:r>
              <a:rPr lang="de-DE" sz="2000" dirty="0">
                <a:solidFill>
                  <a:schemeClr val="bg2">
                    <a:lumMod val="75000"/>
                  </a:schemeClr>
                </a:solidFill>
                <a:latin typeface="Mont"/>
              </a:rPr>
              <a:t> hin, da der Lehrer unzureichend auf die Lernvoraussetzungen der Schüler*innen einzugehen scheint. </a:t>
            </a:r>
          </a:p>
          <a:p>
            <a:pPr marL="457200" indent="-457200">
              <a:buFont typeface="Arial" panose="020B0604020202020204" pitchFamily="34" charset="0"/>
              <a:buAutoNum type="alphaUcParenR"/>
              <a:defRPr/>
            </a:pPr>
            <a:r>
              <a:rPr lang="de-DE" sz="2000" dirty="0">
                <a:solidFill>
                  <a:schemeClr val="bg2">
                    <a:lumMod val="75000"/>
                  </a:schemeClr>
                </a:solidFill>
              </a:rPr>
              <a:t>Der Unterrichtsausschnitt deutet auf eine mangelnde Schüler*</a:t>
            </a:r>
            <a:r>
              <a:rPr lang="de-DE" sz="2000" dirty="0" err="1">
                <a:solidFill>
                  <a:schemeClr val="bg2">
                    <a:lumMod val="75000"/>
                  </a:schemeClr>
                </a:solidFill>
              </a:rPr>
              <a:t>innenorientierung</a:t>
            </a:r>
            <a:r>
              <a:rPr lang="de-DE" sz="2000" dirty="0">
                <a:solidFill>
                  <a:schemeClr val="bg2">
                    <a:lumMod val="75000"/>
                  </a:schemeClr>
                </a:solidFill>
              </a:rPr>
              <a:t> hin, da für die Schüler*innen kaum Möglichkeiten gegeben werden, ihre eigenen Vorstellungen von gesellschaftlichen und politischen Phänomenen zu artikulieren. </a:t>
            </a:r>
            <a:endParaRPr lang="de-DE" sz="2000" dirty="0">
              <a:solidFill>
                <a:schemeClr val="bg2">
                  <a:lumMod val="75000"/>
                </a:schemeClr>
              </a:solidFill>
              <a:latin typeface="Mont"/>
            </a:endParaRPr>
          </a:p>
          <a:p>
            <a:pPr marL="457200" indent="-457200">
              <a:buFont typeface="Arial" panose="020B0604020202020204" pitchFamily="34" charset="0"/>
              <a:buAutoNum type="alphaUcParenR"/>
              <a:defRPr/>
            </a:pPr>
            <a:r>
              <a:rPr lang="de-DE" sz="2000" dirty="0">
                <a:solidFill>
                  <a:schemeClr val="bg2">
                    <a:lumMod val="75000"/>
                  </a:schemeClr>
                </a:solidFill>
                <a:latin typeface="Mont"/>
              </a:rPr>
              <a:t>Der Unterrichtsausschnitt deutet auf eine mangelnde Exemplarität hin, da die Thematik lediglich abstrakt und ohne greifbare Bezüge diskutiert wird.</a:t>
            </a:r>
            <a:endParaRPr lang="de-DE" sz="2400" dirty="0">
              <a:solidFill>
                <a:schemeClr val="bg2">
                  <a:lumMod val="75000"/>
                </a:schemeClr>
              </a:solidFill>
            </a:endParaRPr>
          </a:p>
        </p:txBody>
      </p:sp>
    </p:spTree>
    <p:extLst>
      <p:ext uri="{BB962C8B-B14F-4D97-AF65-F5344CB8AC3E}">
        <p14:creationId xmlns:p14="http://schemas.microsoft.com/office/powerpoint/2010/main" val="1777910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87767"/>
            <a:ext cx="10515600" cy="5689496"/>
          </a:xfrm>
        </p:spPr>
        <p:txBody>
          <a:bodyPr>
            <a:noAutofit/>
          </a:bodyPr>
          <a:lstStyle/>
          <a:p>
            <a:pPr marL="0" indent="0">
              <a:buNone/>
            </a:pPr>
            <a:r>
              <a:rPr lang="de-DE" sz="3200" b="1" dirty="0">
                <a:latin typeface="+mj-lt"/>
              </a:rPr>
              <a:t>Lektüre + Verständnis (I)</a:t>
            </a:r>
          </a:p>
          <a:p>
            <a:pPr marL="0" indent="0">
              <a:buNone/>
            </a:pPr>
            <a:endParaRPr lang="de-DE" sz="2400" b="1" dirty="0"/>
          </a:p>
          <a:p>
            <a:pPr marL="0" indent="0">
              <a:buNone/>
            </a:pPr>
            <a:r>
              <a:rPr lang="de-DE" sz="2400" b="1" dirty="0"/>
              <a:t>Lesen Sie den unten stehenden Text zum exemplarischen Lernen. Markieren Sie dabei im Text insbesondere solche Textstellen, die deutlich machen, inwiefern sich exemplarisches Lernen hier von einem reinen "Lernen an Beispielen" unterscheidet (bzw. darüber hinausgeht).</a:t>
            </a:r>
          </a:p>
          <a:p>
            <a:pPr marL="0" indent="0">
              <a:buNone/>
            </a:pPr>
            <a:endParaRPr lang="de-DE" sz="2400" dirty="0"/>
          </a:p>
          <a:p>
            <a:pPr marL="457200" lvl="1" indent="0">
              <a:buNone/>
            </a:pPr>
            <a:r>
              <a:rPr lang="de-DE" dirty="0"/>
              <a:t>Grammes, T. (2014). Exemplarisches Lernen. In W. Sander (Hrsg.). </a:t>
            </a:r>
            <a:r>
              <a:rPr lang="de-DE" i="1" dirty="0"/>
              <a:t>Handbuch politische Bildung </a:t>
            </a:r>
            <a:r>
              <a:rPr lang="de-DE" dirty="0"/>
              <a:t>(4. völlig </a:t>
            </a:r>
            <a:r>
              <a:rPr lang="de-DE" dirty="0" err="1"/>
              <a:t>überarb</a:t>
            </a:r>
            <a:r>
              <a:rPr lang="de-DE" dirty="0"/>
              <a:t>. Aufl., S. 249–257). Wochenschau.</a:t>
            </a:r>
          </a:p>
          <a:p>
            <a:pPr marL="0" indent="0">
              <a:buNone/>
            </a:pPr>
            <a:endParaRPr lang="de-DE" sz="2000" dirty="0"/>
          </a:p>
        </p:txBody>
      </p:sp>
    </p:spTree>
    <p:extLst>
      <p:ext uri="{BB962C8B-B14F-4D97-AF65-F5344CB8AC3E}">
        <p14:creationId xmlns:p14="http://schemas.microsoft.com/office/powerpoint/2010/main" val="38913046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87767"/>
            <a:ext cx="10515600" cy="5689496"/>
          </a:xfrm>
        </p:spPr>
        <p:txBody>
          <a:bodyPr>
            <a:noAutofit/>
          </a:bodyPr>
          <a:lstStyle/>
          <a:p>
            <a:pPr marL="0" indent="0">
              <a:buNone/>
            </a:pPr>
            <a:r>
              <a:rPr lang="de-DE" sz="3200" b="1" dirty="0">
                <a:latin typeface="+mj-lt"/>
              </a:rPr>
              <a:t>Lektüre + Verständnis (II)</a:t>
            </a:r>
          </a:p>
          <a:p>
            <a:pPr marL="0" indent="0">
              <a:buNone/>
            </a:pPr>
            <a:r>
              <a:rPr lang="de-DE" sz="2000" b="1" dirty="0"/>
              <a:t>Erinnern Sie sich an die Einstiegsvignette (Video No. 20 – Perspektiven auf Global Governance) und kreuzen Sie an, welche Aussage </a:t>
            </a:r>
            <a:r>
              <a:rPr lang="de-DE" sz="2000" b="1" i="1" dirty="0"/>
              <a:t>nicht</a:t>
            </a:r>
            <a:r>
              <a:rPr lang="de-DE" sz="2000" b="1" dirty="0"/>
              <a:t> zutrifft.</a:t>
            </a:r>
          </a:p>
          <a:p>
            <a:pPr marL="457200" indent="-457200">
              <a:buAutoNum type="alphaUcParenR"/>
            </a:pPr>
            <a:r>
              <a:rPr lang="de-DE" sz="2000" dirty="0"/>
              <a:t>Der Unterrichtsausschnitt deutet auf eine mangelnde Schüler*</a:t>
            </a:r>
            <a:r>
              <a:rPr lang="de-DE" sz="2000" dirty="0" err="1"/>
              <a:t>innenorientierung</a:t>
            </a:r>
            <a:r>
              <a:rPr lang="de-DE" sz="2000" dirty="0"/>
              <a:t> hin, da der Lehrer unzureichend auf die Lernvoraussetzungen der Schüler*innen einzugehen scheint.</a:t>
            </a:r>
          </a:p>
          <a:p>
            <a:pPr marL="457200" indent="-457200">
              <a:buAutoNum type="alphaUcParenR"/>
            </a:pPr>
            <a:r>
              <a:rPr lang="de-DE" sz="2000" dirty="0"/>
              <a:t>Der Unterrichtsausschnitt deutet auf eine mangelnde Schüler*</a:t>
            </a:r>
            <a:r>
              <a:rPr lang="de-DE" sz="2000" dirty="0" err="1"/>
              <a:t>innenorientierung</a:t>
            </a:r>
            <a:r>
              <a:rPr lang="de-DE" sz="2000" dirty="0"/>
              <a:t> hin, da für die Schüler*innen kaum Möglichkeiten gegeben werden, ihre eigenen Vorstellungen von gesellschaftlichen und politischen Phänomenen zu artikulieren.</a:t>
            </a:r>
          </a:p>
          <a:p>
            <a:pPr marL="457200" indent="-457200">
              <a:buAutoNum type="alphaUcParenR"/>
            </a:pPr>
            <a:r>
              <a:rPr lang="de-DE" sz="2000" dirty="0"/>
              <a:t>Der Unterrichtsausschnitt deutet auf eine mangelnde Wissenschaftsorientierung hin, da die Inhalte für eine Oberstufe zu stark vereinfacht wurden. Die Aufbereitung weist keinen Bezug zu fachwissenschaftlichen Systematiken auf.</a:t>
            </a:r>
          </a:p>
          <a:p>
            <a:pPr marL="457200" indent="-457200">
              <a:buAutoNum type="alphaUcParenR"/>
            </a:pPr>
            <a:r>
              <a:rPr lang="de-DE" sz="2000" dirty="0"/>
              <a:t>Der Unterrichtsausschnitt deutet auf eine mangelnde Exemplarität hin, da die Thematik lediglich abstrakt und ohne greifbare Bezüge diskutiert wird.</a:t>
            </a:r>
          </a:p>
        </p:txBody>
      </p:sp>
    </p:spTree>
    <p:extLst>
      <p:ext uri="{BB962C8B-B14F-4D97-AF65-F5344CB8AC3E}">
        <p14:creationId xmlns:p14="http://schemas.microsoft.com/office/powerpoint/2010/main" val="1012758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BDCEFE-9DE7-4234-928E-89D6657B08C3}"/>
              </a:ext>
            </a:extLst>
          </p:cNvPr>
          <p:cNvSpPr>
            <a:spLocks noGrp="1"/>
          </p:cNvSpPr>
          <p:nvPr>
            <p:ph type="ctrTitle"/>
          </p:nvPr>
        </p:nvSpPr>
        <p:spPr/>
        <p:txBody>
          <a:bodyPr>
            <a:normAutofit/>
          </a:bodyPr>
          <a:lstStyle/>
          <a:p>
            <a:pPr lvl="0"/>
            <a:r>
              <a:rPr lang="de-DE" sz="8800" dirty="0">
                <a:solidFill>
                  <a:srgbClr val="44546A">
                    <a:lumMod val="50000"/>
                  </a:srgbClr>
                </a:solidFill>
                <a:latin typeface="Arial" panose="020B0604020202020204" pitchFamily="34" charset="0"/>
              </a:rPr>
              <a:t/>
            </a:r>
            <a:br>
              <a:rPr lang="de-DE" sz="8800" dirty="0">
                <a:solidFill>
                  <a:srgbClr val="44546A">
                    <a:lumMod val="50000"/>
                  </a:srgbClr>
                </a:solidFill>
                <a:latin typeface="Arial" panose="020B0604020202020204" pitchFamily="34" charset="0"/>
              </a:rPr>
            </a:br>
            <a:r>
              <a:rPr lang="de-DE" dirty="0"/>
              <a:t>LArS</a:t>
            </a:r>
            <a:endParaRPr lang="de-DE" b="1" dirty="0"/>
          </a:p>
        </p:txBody>
      </p:sp>
      <p:sp>
        <p:nvSpPr>
          <p:cNvPr id="3" name="Untertitel 2">
            <a:extLst>
              <a:ext uri="{FF2B5EF4-FFF2-40B4-BE49-F238E27FC236}">
                <a16:creationId xmlns:a16="http://schemas.microsoft.com/office/drawing/2014/main" id="{3DE091A0-4285-42C0-9778-8710322FBB83}"/>
              </a:ext>
            </a:extLst>
          </p:cNvPr>
          <p:cNvSpPr>
            <a:spLocks noGrp="1"/>
          </p:cNvSpPr>
          <p:nvPr>
            <p:ph type="subTitle" idx="1"/>
          </p:nvPr>
        </p:nvSpPr>
        <p:spPr/>
        <p:txBody>
          <a:bodyPr/>
          <a:lstStyle/>
          <a:p>
            <a:r>
              <a:rPr lang="de-DE" dirty="0"/>
              <a:t>Modul C – Critical </a:t>
            </a:r>
            <a:r>
              <a:rPr lang="de-DE" dirty="0" err="1"/>
              <a:t>Incidents</a:t>
            </a:r>
            <a:endParaRPr lang="de-DE" dirty="0"/>
          </a:p>
          <a:p>
            <a:r>
              <a:rPr lang="de-DE" dirty="0"/>
              <a:t>Modulteil C2: „Didaktische Reduktion“</a:t>
            </a:r>
          </a:p>
        </p:txBody>
      </p:sp>
    </p:spTree>
    <p:extLst>
      <p:ext uri="{BB962C8B-B14F-4D97-AF65-F5344CB8AC3E}">
        <p14:creationId xmlns:p14="http://schemas.microsoft.com/office/powerpoint/2010/main" val="3177759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87767"/>
            <a:ext cx="10515600" cy="5689496"/>
          </a:xfrm>
        </p:spPr>
        <p:txBody>
          <a:bodyPr>
            <a:noAutofit/>
          </a:bodyPr>
          <a:lstStyle/>
          <a:p>
            <a:pPr marL="0" indent="0">
              <a:buNone/>
            </a:pPr>
            <a:r>
              <a:rPr lang="de-DE" sz="3200" b="1" dirty="0">
                <a:latin typeface="+mj-lt"/>
              </a:rPr>
              <a:t>Lektüre + Verständnis</a:t>
            </a:r>
          </a:p>
          <a:p>
            <a:pPr marL="0" indent="0">
              <a:buNone/>
            </a:pPr>
            <a:r>
              <a:rPr lang="de-DE" sz="2000" b="1" dirty="0">
                <a:solidFill>
                  <a:schemeClr val="bg2">
                    <a:lumMod val="75000"/>
                  </a:schemeClr>
                </a:solidFill>
              </a:rPr>
              <a:t>Erinnern Sie sich an die Einstiegsvignette (Video No. 20 – Perspektiven auf Global Governance) und kreuzen Sie an, welche Aussage </a:t>
            </a:r>
            <a:r>
              <a:rPr lang="de-DE" sz="2000" b="1" i="1" dirty="0">
                <a:solidFill>
                  <a:schemeClr val="bg2">
                    <a:lumMod val="75000"/>
                  </a:schemeClr>
                </a:solidFill>
              </a:rPr>
              <a:t>nicht</a:t>
            </a:r>
            <a:r>
              <a:rPr lang="de-DE" sz="2000" b="1" dirty="0">
                <a:solidFill>
                  <a:schemeClr val="bg2">
                    <a:lumMod val="75000"/>
                  </a:schemeClr>
                </a:solidFill>
              </a:rPr>
              <a:t> zutrifft.</a:t>
            </a:r>
          </a:p>
          <a:p>
            <a:pPr marL="457200" indent="-457200">
              <a:buAutoNum type="alphaUcParenR"/>
            </a:pPr>
            <a:r>
              <a:rPr lang="de-DE" sz="2000" dirty="0">
                <a:solidFill>
                  <a:schemeClr val="bg2">
                    <a:lumMod val="75000"/>
                  </a:schemeClr>
                </a:solidFill>
              </a:rPr>
              <a:t>Der Unterrichtsausschnitt deutet auf eine mangelnde Schüler*</a:t>
            </a:r>
            <a:r>
              <a:rPr lang="de-DE" sz="2000" dirty="0" err="1">
                <a:solidFill>
                  <a:schemeClr val="bg2">
                    <a:lumMod val="75000"/>
                  </a:schemeClr>
                </a:solidFill>
              </a:rPr>
              <a:t>innenorientierung</a:t>
            </a:r>
            <a:r>
              <a:rPr lang="de-DE" sz="2000" dirty="0">
                <a:solidFill>
                  <a:schemeClr val="bg2">
                    <a:lumMod val="75000"/>
                  </a:schemeClr>
                </a:solidFill>
              </a:rPr>
              <a:t> hin, da der Lehrer unzureichend auf die Lernvoraussetzungen der Schüler*innen einzugehen scheint.</a:t>
            </a:r>
          </a:p>
          <a:p>
            <a:pPr marL="457200" indent="-457200">
              <a:buAutoNum type="alphaUcParenR"/>
            </a:pPr>
            <a:r>
              <a:rPr lang="de-DE" sz="2000" dirty="0">
                <a:solidFill>
                  <a:schemeClr val="bg2">
                    <a:lumMod val="75000"/>
                  </a:schemeClr>
                </a:solidFill>
              </a:rPr>
              <a:t>Der Unterrichtsausschnitt deutet auf eine mangelnde Schüler*</a:t>
            </a:r>
            <a:r>
              <a:rPr lang="de-DE" sz="2000" dirty="0" err="1">
                <a:solidFill>
                  <a:schemeClr val="bg2">
                    <a:lumMod val="75000"/>
                  </a:schemeClr>
                </a:solidFill>
              </a:rPr>
              <a:t>innenorientierung</a:t>
            </a:r>
            <a:r>
              <a:rPr lang="de-DE" sz="2000" dirty="0">
                <a:solidFill>
                  <a:schemeClr val="bg2">
                    <a:lumMod val="75000"/>
                  </a:schemeClr>
                </a:solidFill>
              </a:rPr>
              <a:t> hin, da für die Schüler*innen kaum Möglichkeiten gegeben werden, ihre eigenen Vorstellungen von gesellschaftlichen und politischen Phänomenen zu artikulieren.</a:t>
            </a:r>
          </a:p>
          <a:p>
            <a:pPr marL="457200" indent="-457200">
              <a:buAutoNum type="alphaUcParenR"/>
            </a:pPr>
            <a:r>
              <a:rPr lang="de-DE" sz="2000" dirty="0">
                <a:solidFill>
                  <a:schemeClr val="accent6"/>
                </a:solidFill>
              </a:rPr>
              <a:t>Der Unterrichtsausschnitt deutet auf eine mangelnde Wissenschaftsorientierung hin, da die Inhalte für eine Oberstufe zu stark vereinfacht wurden. Die Aufbereitung weist keinen Bezug zu fachwissenschaftlichen Systematiken auf.</a:t>
            </a:r>
          </a:p>
          <a:p>
            <a:pPr marL="457200" indent="-457200">
              <a:buAutoNum type="alphaUcParenR"/>
            </a:pPr>
            <a:r>
              <a:rPr lang="de-DE" sz="2000" dirty="0">
                <a:solidFill>
                  <a:schemeClr val="bg2">
                    <a:lumMod val="75000"/>
                  </a:schemeClr>
                </a:solidFill>
              </a:rPr>
              <a:t>Der Unterrichtsausschnitt deutet auf eine mangelnde Exemplarität hin, da die Thematik lediglich abstrakt und ohne greifbare Bezüge diskutiert wird.</a:t>
            </a:r>
          </a:p>
        </p:txBody>
      </p:sp>
    </p:spTree>
    <p:extLst>
      <p:ext uri="{BB962C8B-B14F-4D97-AF65-F5344CB8AC3E}">
        <p14:creationId xmlns:p14="http://schemas.microsoft.com/office/powerpoint/2010/main" val="25283060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87767"/>
            <a:ext cx="10515600" cy="5689496"/>
          </a:xfrm>
        </p:spPr>
        <p:txBody>
          <a:bodyPr>
            <a:noAutofit/>
          </a:bodyPr>
          <a:lstStyle/>
          <a:p>
            <a:pPr marL="0" indent="0">
              <a:buNone/>
            </a:pPr>
            <a:r>
              <a:rPr lang="de-DE" sz="3200" b="1" dirty="0">
                <a:latin typeface="+mj-lt"/>
              </a:rPr>
              <a:t>Kontextlektüre</a:t>
            </a:r>
          </a:p>
          <a:p>
            <a:pPr marL="0" indent="0">
              <a:buNone/>
            </a:pPr>
            <a:endParaRPr lang="de-DE" sz="2000" b="1" dirty="0"/>
          </a:p>
          <a:p>
            <a:pPr marL="0" indent="0">
              <a:buNone/>
            </a:pPr>
            <a:endParaRPr lang="de-DE" sz="2000" b="1" dirty="0"/>
          </a:p>
          <a:p>
            <a:pPr marL="0" indent="0">
              <a:buNone/>
            </a:pPr>
            <a:r>
              <a:rPr lang="de-DE" sz="2400" b="1" dirty="0"/>
              <a:t>Lesen Sie zur Vorbereitung der Seminarsitzung die Kontextinformationen zu Vignette No. 20. </a:t>
            </a:r>
          </a:p>
          <a:p>
            <a:pPr marL="0" indent="0">
              <a:buNone/>
            </a:pPr>
            <a:r>
              <a:rPr lang="de-DE" sz="2400" dirty="0"/>
              <a:t>Überlegen Sie sich bei der Lektüre vor dem Hintergrund der gelesenen Texte, inwiefern die Lehrerin das Thema </a:t>
            </a:r>
            <a:r>
              <a:rPr lang="de-DE" sz="2400" dirty="0" err="1"/>
              <a:t>schüler</a:t>
            </a:r>
            <a:r>
              <a:rPr lang="de-DE" sz="2400" dirty="0"/>
              <a:t>*innenorientiert, wissenschaftsorientiert und exemplarisch aufbereitet.</a:t>
            </a:r>
          </a:p>
        </p:txBody>
      </p:sp>
    </p:spTree>
    <p:extLst>
      <p:ext uri="{BB962C8B-B14F-4D97-AF65-F5344CB8AC3E}">
        <p14:creationId xmlns:p14="http://schemas.microsoft.com/office/powerpoint/2010/main" val="1620743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A927A6-9FEC-4937-A628-4D2B47BCBE17}"/>
              </a:ext>
            </a:extLst>
          </p:cNvPr>
          <p:cNvSpPr>
            <a:spLocks noGrp="1"/>
          </p:cNvSpPr>
          <p:nvPr>
            <p:ph type="title"/>
          </p:nvPr>
        </p:nvSpPr>
        <p:spPr/>
        <p:txBody>
          <a:bodyPr/>
          <a:lstStyle/>
          <a:p>
            <a:r>
              <a:rPr lang="de-DE" dirty="0"/>
              <a:t>Kernaufgaben</a:t>
            </a:r>
          </a:p>
        </p:txBody>
      </p:sp>
      <p:sp>
        <p:nvSpPr>
          <p:cNvPr id="3" name="Textplatzhalter 2">
            <a:extLst>
              <a:ext uri="{FF2B5EF4-FFF2-40B4-BE49-F238E27FC236}">
                <a16:creationId xmlns:a16="http://schemas.microsoft.com/office/drawing/2014/main" id="{913CACD9-935E-4B47-9F41-7C78F7A68994}"/>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14543277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87767"/>
            <a:ext cx="10515600" cy="5289196"/>
          </a:xfrm>
        </p:spPr>
        <p:txBody>
          <a:bodyPr>
            <a:normAutofit fontScale="92500" lnSpcReduction="10000"/>
          </a:bodyPr>
          <a:lstStyle/>
          <a:p>
            <a:pPr marL="0" indent="0">
              <a:buNone/>
            </a:pPr>
            <a:r>
              <a:rPr lang="de-DE" sz="3600" b="1" dirty="0">
                <a:latin typeface="+mj-lt"/>
              </a:rPr>
              <a:t>Aufgabe 4</a:t>
            </a:r>
          </a:p>
          <a:p>
            <a:pPr marL="0" indent="0">
              <a:buNone/>
            </a:pPr>
            <a:r>
              <a:rPr lang="de-DE" dirty="0"/>
              <a:t>Notieren Sie die zentralen thematischen Begriffe, die in dem Unterrichtsgespräch von der Lehrerin und den Schüler*innen verwendet werden. Beschreiben Sie, wie diese Begriffe verwendet werden. Geben Sie dabei die relevanten Zeitmarken im Video an. </a:t>
            </a:r>
          </a:p>
          <a:p>
            <a:pPr marL="0" indent="0">
              <a:buNone/>
            </a:pPr>
            <a:endParaRPr lang="de-DE" sz="2200" dirty="0"/>
          </a:p>
          <a:p>
            <a:pPr marL="0" indent="0">
              <a:buNone/>
            </a:pPr>
            <a:r>
              <a:rPr lang="de-DE" sz="3600" b="1" dirty="0">
                <a:latin typeface="+mj-lt"/>
              </a:rPr>
              <a:t>Aufgabe 5</a:t>
            </a:r>
          </a:p>
          <a:p>
            <a:pPr marL="514350" indent="-514350">
              <a:buFont typeface="+mj-lt"/>
              <a:buAutoNum type="alphaLcParenR"/>
            </a:pPr>
            <a:r>
              <a:rPr lang="de-DE" dirty="0"/>
              <a:t>Diskutieren Sie, welche Verständnisse den Begriffsverwendungen der Schüler*innen zugrunde liegen.</a:t>
            </a:r>
          </a:p>
          <a:p>
            <a:pPr marL="514350" indent="-514350">
              <a:buFont typeface="+mj-lt"/>
              <a:buAutoNum type="alphaLcParenR"/>
            </a:pPr>
            <a:r>
              <a:rPr lang="de-DE" dirty="0"/>
              <a:t>Beschreiben Sie, wie die Lehrkraft auf die Beiträge der Schüler*innen eingeht. </a:t>
            </a:r>
          </a:p>
        </p:txBody>
      </p:sp>
    </p:spTree>
    <p:extLst>
      <p:ext uri="{BB962C8B-B14F-4D97-AF65-F5344CB8AC3E}">
        <p14:creationId xmlns:p14="http://schemas.microsoft.com/office/powerpoint/2010/main" val="41696377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lstStyle/>
          <a:p>
            <a:pPr marL="0" indent="0">
              <a:buNone/>
            </a:pPr>
            <a:r>
              <a:rPr lang="de-DE" b="1" dirty="0"/>
              <a:t>Beurteilen Sie, inwiefern der gezeigte Unterrichtsausschnitt den Anforderungen an einen </a:t>
            </a:r>
            <a:r>
              <a:rPr lang="de-DE" b="1" dirty="0" err="1"/>
              <a:t>schüler</a:t>
            </a:r>
            <a:r>
              <a:rPr lang="de-DE" b="1" dirty="0"/>
              <a:t>*innen- und zugleich wissenschaftsorientierten Unterricht gerecht wird.</a:t>
            </a:r>
          </a:p>
          <a:p>
            <a:pPr marL="0" indent="0">
              <a:buNone/>
            </a:pPr>
            <a:r>
              <a:rPr lang="de-DE" dirty="0"/>
              <a:t>Nutzen Sie die Ihnen zur Verfügung stehende Literatur, sowie bei Bedarf einer zusätzlichen Diskussionsanregung, die Positionen von Studierenden unten.</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6</a:t>
            </a:r>
          </a:p>
        </p:txBody>
      </p:sp>
    </p:spTree>
    <p:extLst>
      <p:ext uri="{BB962C8B-B14F-4D97-AF65-F5344CB8AC3E}">
        <p14:creationId xmlns:p14="http://schemas.microsoft.com/office/powerpoint/2010/main" val="12154111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A927A6-9FEC-4937-A628-4D2B47BCBE17}"/>
              </a:ext>
            </a:extLst>
          </p:cNvPr>
          <p:cNvSpPr>
            <a:spLocks noGrp="1"/>
          </p:cNvSpPr>
          <p:nvPr>
            <p:ph type="title"/>
          </p:nvPr>
        </p:nvSpPr>
        <p:spPr/>
        <p:txBody>
          <a:bodyPr/>
          <a:lstStyle/>
          <a:p>
            <a:r>
              <a:rPr lang="de-DE" dirty="0"/>
              <a:t>Nachbereitende Aufgabe</a:t>
            </a:r>
          </a:p>
        </p:txBody>
      </p:sp>
      <p:sp>
        <p:nvSpPr>
          <p:cNvPr id="3" name="Textplatzhalter 2">
            <a:extLst>
              <a:ext uri="{FF2B5EF4-FFF2-40B4-BE49-F238E27FC236}">
                <a16:creationId xmlns:a16="http://schemas.microsoft.com/office/drawing/2014/main" id="{913CACD9-935E-4B47-9F41-7C78F7A68994}"/>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601603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825625"/>
            <a:ext cx="10515600" cy="4843030"/>
          </a:xfrm>
        </p:spPr>
        <p:txBody>
          <a:bodyPr>
            <a:normAutofit lnSpcReduction="10000"/>
          </a:bodyPr>
          <a:lstStyle/>
          <a:p>
            <a:pPr marL="0" indent="0">
              <a:buNone/>
            </a:pPr>
            <a:r>
              <a:rPr lang="de-DE" dirty="0"/>
              <a:t>Stellen Sie sich vor, Sie unterrichten eine achte Gesamtschulklasse im Fach Gesellschaftslehre. </a:t>
            </a:r>
            <a:r>
              <a:rPr lang="de-DE" b="1" dirty="0"/>
              <a:t>Skizzieren Sie, wie Sie ein Thema aus dem gesellschaftlichen Inhaltsfeld 3 („Internationalisierung und Globalisierung“) und dem politischen Inhaltsfeld 6 („Europäische und internationale Politik im Zeitalter der Globalisierung“) exemplarisch aufbereiten würden. </a:t>
            </a:r>
          </a:p>
          <a:p>
            <a:pPr marL="0" indent="0">
              <a:buNone/>
            </a:pPr>
            <a:endParaRPr lang="de-DE" sz="1200" b="1" dirty="0"/>
          </a:p>
          <a:p>
            <a:pPr marL="457200" lvl="1" indent="0">
              <a:buNone/>
            </a:pPr>
            <a:r>
              <a:rPr lang="de-DE" dirty="0"/>
              <a:t>Angaben zu den Inhaltsfeldern finden Sie unter </a:t>
            </a:r>
            <a:r>
              <a:rPr lang="de-DE" dirty="0">
                <a:hlinkClick r:id="rId3"/>
              </a:rPr>
              <a:t>https://www.schulentwicklung.nrw.de/lehrplaene/lehrplannavigator-s-i/gesamtschule/gesellschaftslehre/gesellschaftslehre-klp/kompetenzen/index.html</a:t>
            </a:r>
            <a:r>
              <a:rPr lang="de-DE" dirty="0"/>
              <a:t>. </a:t>
            </a:r>
          </a:p>
          <a:p>
            <a:pPr marL="0" indent="0">
              <a:buNone/>
            </a:pPr>
            <a:endParaRPr lang="de-DE" dirty="0"/>
          </a:p>
          <a:p>
            <a:pPr marL="0" indent="0">
              <a:buNone/>
            </a:pPr>
            <a:endParaRPr lang="de-DE" b="1" dirty="0"/>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7</a:t>
            </a:r>
          </a:p>
        </p:txBody>
      </p:sp>
    </p:spTree>
    <p:extLst>
      <p:ext uri="{BB962C8B-B14F-4D97-AF65-F5344CB8AC3E}">
        <p14:creationId xmlns:p14="http://schemas.microsoft.com/office/powerpoint/2010/main" val="26822907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825625"/>
            <a:ext cx="10515600" cy="4843030"/>
          </a:xfrm>
        </p:spPr>
        <p:txBody>
          <a:bodyPr>
            <a:normAutofit/>
          </a:bodyPr>
          <a:lstStyle/>
          <a:p>
            <a:pPr marL="0" indent="0">
              <a:buNone/>
            </a:pPr>
            <a:r>
              <a:rPr lang="de-DE" dirty="0"/>
              <a:t>Begründen Sie dabei, inwiefern sich die im </a:t>
            </a:r>
            <a:r>
              <a:rPr lang="de-DE" dirty="0">
                <a:hlinkClick r:id="rId3"/>
              </a:rPr>
              <a:t>Kernlehrplan</a:t>
            </a:r>
            <a:r>
              <a:rPr lang="de-DE" dirty="0"/>
              <a:t> unter diesen Inhaltsfeldern genannten Sach- und Urteilskompetenzen durch die von Ihnen dargestellte Behandlung eines konkreten Beispiels besser fördern lassen als durch eine fachsystematisch strukturierte Erarbeitung entlang der wesentlichen Begriffe und ihrer Zusammenhänge.</a:t>
            </a:r>
          </a:p>
          <a:p>
            <a:pPr marL="0" indent="0">
              <a:buNone/>
            </a:pPr>
            <a:endParaRPr lang="de-DE" dirty="0"/>
          </a:p>
          <a:p>
            <a:pPr marL="0" indent="0">
              <a:buNone/>
            </a:pPr>
            <a:endParaRPr lang="de-DE" b="1" dirty="0"/>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7 (Zusatz)</a:t>
            </a:r>
          </a:p>
        </p:txBody>
      </p:sp>
    </p:spTree>
    <p:extLst>
      <p:ext uri="{BB962C8B-B14F-4D97-AF65-F5344CB8AC3E}">
        <p14:creationId xmlns:p14="http://schemas.microsoft.com/office/powerpoint/2010/main" val="1148109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B04F2F0-649B-4A0E-A6A5-E401AD4EC0AE}"/>
              </a:ext>
            </a:extLst>
          </p:cNvPr>
          <p:cNvSpPr>
            <a:spLocks noGrp="1"/>
          </p:cNvSpPr>
          <p:nvPr>
            <p:ph idx="1"/>
          </p:nvPr>
        </p:nvSpPr>
        <p:spPr>
          <a:xfrm>
            <a:off x="838200" y="1825625"/>
            <a:ext cx="10515600" cy="4759902"/>
          </a:xfrm>
        </p:spPr>
        <p:txBody>
          <a:bodyPr>
            <a:normAutofit fontScale="55000" lnSpcReduction="20000"/>
          </a:bodyPr>
          <a:lstStyle/>
          <a:p>
            <a:pPr marL="0" indent="0" algn="ctr">
              <a:buNone/>
            </a:pPr>
            <a:r>
              <a:rPr lang="de-DE" sz="3600" dirty="0">
                <a:latin typeface="+mj-lt"/>
              </a:rPr>
              <a:t>Kontakt für Modul C – Critical </a:t>
            </a:r>
            <a:r>
              <a:rPr lang="de-DE" sz="3600" dirty="0" err="1">
                <a:latin typeface="+mj-lt"/>
              </a:rPr>
              <a:t>Incidents</a:t>
            </a:r>
            <a:endParaRPr lang="de-DE" sz="3600" dirty="0">
              <a:latin typeface="+mj-lt"/>
            </a:endParaRPr>
          </a:p>
          <a:p>
            <a:pPr marL="0" indent="0" algn="ctr">
              <a:buNone/>
            </a:pPr>
            <a:endParaRPr lang="de-DE" sz="3600" dirty="0">
              <a:latin typeface="+mj-lt"/>
            </a:endParaRPr>
          </a:p>
          <a:p>
            <a:pPr marL="0" indent="0">
              <a:buNone/>
            </a:pPr>
            <a:r>
              <a:rPr lang="de-DE" b="1" dirty="0">
                <a:latin typeface="+mj-lt"/>
              </a:rPr>
              <a:t>Projektleitung am Standort Wuppertal</a:t>
            </a:r>
            <a:endParaRPr lang="de-DE" dirty="0">
              <a:latin typeface="+mj-lt"/>
            </a:endParaRPr>
          </a:p>
          <a:p>
            <a:pPr marL="0" indent="0">
              <a:buNone/>
            </a:pPr>
            <a:r>
              <a:rPr lang="de-DE" u="sng" dirty="0">
                <a:hlinkClick r:id="rId2"/>
              </a:rPr>
              <a:t>(Vertr.-)Prof. Dr. Katrin Hahn-Laudenberg</a:t>
            </a:r>
            <a:r>
              <a:rPr lang="de-DE" dirty="0"/>
              <a:t> </a:t>
            </a:r>
            <a:r>
              <a:rPr lang="de-DE" u="sng" dirty="0">
                <a:hlinkClick r:id="rId3"/>
              </a:rPr>
              <a:t>(jetzt Universität Leipzig)</a:t>
            </a:r>
            <a:r>
              <a:rPr lang="de-DE" dirty="0"/>
              <a:t> und </a:t>
            </a:r>
            <a:r>
              <a:rPr lang="de-DE" u="sng" dirty="0">
                <a:hlinkClick r:id="rId4"/>
              </a:rPr>
              <a:t>AR Dr. Kerstin Westerfeld</a:t>
            </a:r>
            <a:endParaRPr lang="de-DE" dirty="0"/>
          </a:p>
          <a:p>
            <a:pPr marL="0" indent="0">
              <a:buNone/>
            </a:pPr>
            <a:r>
              <a:rPr lang="de-DE" dirty="0"/>
              <a:t>Didaktik der Sozialwissenschaften</a:t>
            </a:r>
          </a:p>
          <a:p>
            <a:pPr marL="0" indent="0">
              <a:buNone/>
            </a:pPr>
            <a:r>
              <a:rPr lang="de-DE" dirty="0"/>
              <a:t>Gaußstraße 20, 42119 Wuppertal</a:t>
            </a:r>
          </a:p>
          <a:p>
            <a:pPr marL="0" indent="0">
              <a:buNone/>
            </a:pPr>
            <a:r>
              <a:rPr lang="de-DE" dirty="0"/>
              <a:t>E-Mails: </a:t>
            </a:r>
            <a:r>
              <a:rPr lang="de-DE" u="sng" dirty="0" err="1">
                <a:hlinkClick r:id="rId5"/>
              </a:rPr>
              <a:t>katrin.hahn-laudenberg</a:t>
            </a:r>
            <a:r>
              <a:rPr lang="de-DE" u="sng" dirty="0">
                <a:hlinkClick r:id="rId5"/>
              </a:rPr>
              <a:t>{at}uni-leipzig.de</a:t>
            </a:r>
            <a:r>
              <a:rPr lang="de-DE" dirty="0"/>
              <a:t> &amp; </a:t>
            </a:r>
            <a:r>
              <a:rPr lang="de-DE" u="sng" dirty="0" err="1">
                <a:hlinkClick r:id="rId6"/>
              </a:rPr>
              <a:t>kwesterfeld</a:t>
            </a:r>
            <a:r>
              <a:rPr lang="de-DE" u="sng" dirty="0">
                <a:hlinkClick r:id="rId6"/>
              </a:rPr>
              <a:t>{at}uni-wuppertal.de</a:t>
            </a:r>
            <a:endParaRPr lang="de-DE" u="sng" dirty="0"/>
          </a:p>
          <a:p>
            <a:pPr marL="0" indent="0">
              <a:buNone/>
            </a:pPr>
            <a:r>
              <a:rPr lang="de-DE" dirty="0"/>
              <a:t> </a:t>
            </a:r>
          </a:p>
          <a:p>
            <a:pPr marL="0" indent="0">
              <a:buNone/>
            </a:pPr>
            <a:r>
              <a:rPr lang="de-DE" b="1" dirty="0">
                <a:latin typeface="+mj-lt"/>
              </a:rPr>
              <a:t>Projektmitarbeiter</a:t>
            </a:r>
            <a:endParaRPr lang="de-DE" dirty="0">
              <a:latin typeface="+mj-lt"/>
            </a:endParaRPr>
          </a:p>
          <a:p>
            <a:pPr marL="0" indent="0">
              <a:buNone/>
            </a:pPr>
            <a:r>
              <a:rPr lang="de-DE" u="sng" dirty="0">
                <a:hlinkClick r:id="rId7"/>
              </a:rPr>
              <a:t>Marcus Kindlinger</a:t>
            </a:r>
            <a:r>
              <a:rPr lang="de-DE" dirty="0"/>
              <a:t> </a:t>
            </a:r>
            <a:r>
              <a:rPr lang="de-DE" u="sng" dirty="0">
                <a:hlinkClick r:id="rId8"/>
              </a:rPr>
              <a:t>(ab 1. Oktober 2022 Universität Leipzig)</a:t>
            </a:r>
            <a:endParaRPr lang="de-DE" dirty="0"/>
          </a:p>
          <a:p>
            <a:pPr marL="0" indent="0">
              <a:buNone/>
            </a:pPr>
            <a:r>
              <a:rPr lang="de-DE" dirty="0"/>
              <a:t>E-Mail: </a:t>
            </a:r>
            <a:r>
              <a:rPr lang="de-DE" u="sng" dirty="0" err="1">
                <a:hlinkClick r:id="rId9"/>
              </a:rPr>
              <a:t>kindlinger</a:t>
            </a:r>
            <a:r>
              <a:rPr lang="de-DE" u="sng" dirty="0">
                <a:hlinkClick r:id="rId9"/>
              </a:rPr>
              <a:t>{at}uni-wuppertal.de</a:t>
            </a:r>
            <a:endParaRPr lang="de-DE" dirty="0"/>
          </a:p>
          <a:p>
            <a:pPr marL="0" indent="0">
              <a:buNone/>
            </a:pPr>
            <a:r>
              <a:rPr lang="de-DE" dirty="0"/>
              <a:t> </a:t>
            </a:r>
          </a:p>
          <a:p>
            <a:pPr marL="0" indent="0">
              <a:buNone/>
            </a:pPr>
            <a:r>
              <a:rPr lang="de-DE" b="1" dirty="0">
                <a:latin typeface="+mj-lt"/>
              </a:rPr>
              <a:t>Wissenschaftliche Hilfskraft</a:t>
            </a:r>
            <a:endParaRPr lang="de-DE" dirty="0">
              <a:latin typeface="+mj-lt"/>
            </a:endParaRPr>
          </a:p>
          <a:p>
            <a:pPr marL="0" indent="0">
              <a:buNone/>
            </a:pPr>
            <a:r>
              <a:rPr lang="de-DE" u="sng" dirty="0">
                <a:hlinkClick r:id="rId10"/>
              </a:rPr>
              <a:t>Korcan Yeşil</a:t>
            </a:r>
            <a:r>
              <a:rPr lang="de-DE" dirty="0"/>
              <a:t> </a:t>
            </a:r>
            <a:r>
              <a:rPr lang="de-DE" u="sng" dirty="0">
                <a:hlinkClick r:id="rId11"/>
              </a:rPr>
              <a:t>(jetzt Universität Leipzig)</a:t>
            </a:r>
            <a:endParaRPr lang="de-DE" dirty="0"/>
          </a:p>
          <a:p>
            <a:pPr marL="0" indent="0">
              <a:buNone/>
            </a:pPr>
            <a:r>
              <a:rPr lang="de-DE" dirty="0"/>
              <a:t>E-Mail: </a:t>
            </a:r>
            <a:r>
              <a:rPr lang="de-DE" u="sng" dirty="0" err="1">
                <a:hlinkClick r:id="rId12"/>
              </a:rPr>
              <a:t>korcan.yesil</a:t>
            </a:r>
            <a:r>
              <a:rPr lang="de-DE" u="sng" dirty="0">
                <a:hlinkClick r:id="rId12"/>
              </a:rPr>
              <a:t>{at}uni-leipzig.de</a:t>
            </a:r>
            <a:endParaRPr lang="de-DE" dirty="0"/>
          </a:p>
          <a:p>
            <a:pPr marL="0" indent="0">
              <a:buNone/>
            </a:pPr>
            <a:endParaRPr lang="de-DE" dirty="0"/>
          </a:p>
          <a:p>
            <a:pPr marL="0" indent="0">
              <a:buNone/>
            </a:pPr>
            <a:endParaRPr lang="de-DE" dirty="0"/>
          </a:p>
        </p:txBody>
      </p:sp>
      <p:sp>
        <p:nvSpPr>
          <p:cNvPr id="4" name="Titel 1">
            <a:extLst>
              <a:ext uri="{FF2B5EF4-FFF2-40B4-BE49-F238E27FC236}">
                <a16:creationId xmlns:a16="http://schemas.microsoft.com/office/drawing/2014/main" id="{724978EC-8DE2-43ED-899D-51723B0E5F80}"/>
              </a:ext>
            </a:extLst>
          </p:cNvPr>
          <p:cNvSpPr>
            <a:spLocks noGrp="1"/>
          </p:cNvSpPr>
          <p:nvPr>
            <p:ph type="title"/>
          </p:nvPr>
        </p:nvSpPr>
        <p:spPr>
          <a:xfrm>
            <a:off x="838200" y="771525"/>
            <a:ext cx="10515600" cy="919163"/>
          </a:xfrm>
        </p:spPr>
        <p:txBody>
          <a:bodyPr/>
          <a:lstStyle/>
          <a:p>
            <a:pPr algn="ctr"/>
            <a:r>
              <a:rPr lang="de-DE" dirty="0"/>
              <a:t>Kontaktinformationen</a:t>
            </a:r>
          </a:p>
        </p:txBody>
      </p:sp>
    </p:spTree>
    <p:extLst>
      <p:ext uri="{BB962C8B-B14F-4D97-AF65-F5344CB8AC3E}">
        <p14:creationId xmlns:p14="http://schemas.microsoft.com/office/powerpoint/2010/main" val="18751723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26A518-2A2F-4A3A-A100-66146A855F8C}"/>
              </a:ext>
            </a:extLst>
          </p:cNvPr>
          <p:cNvSpPr>
            <a:spLocks noGrp="1"/>
          </p:cNvSpPr>
          <p:nvPr>
            <p:ph type="title"/>
          </p:nvPr>
        </p:nvSpPr>
        <p:spPr/>
        <p:txBody>
          <a:bodyPr/>
          <a:lstStyle/>
          <a:p>
            <a:pPr algn="ctr"/>
            <a:r>
              <a:rPr lang="de-DE" dirty="0"/>
              <a:t>Kontaktinformationen</a:t>
            </a:r>
          </a:p>
        </p:txBody>
      </p:sp>
      <p:sp>
        <p:nvSpPr>
          <p:cNvPr id="3" name="Inhaltsplatzhalter 2">
            <a:extLst>
              <a:ext uri="{FF2B5EF4-FFF2-40B4-BE49-F238E27FC236}">
                <a16:creationId xmlns:a16="http://schemas.microsoft.com/office/drawing/2014/main" id="{AC43E05E-B9FE-40D4-A530-CEF3C8297935}"/>
              </a:ext>
            </a:extLst>
          </p:cNvPr>
          <p:cNvSpPr>
            <a:spLocks noGrp="1"/>
          </p:cNvSpPr>
          <p:nvPr>
            <p:ph sz="half" idx="1"/>
          </p:nvPr>
        </p:nvSpPr>
        <p:spPr>
          <a:xfrm>
            <a:off x="838200" y="1825625"/>
            <a:ext cx="5181600" cy="3470275"/>
          </a:xfrm>
        </p:spPr>
        <p:txBody>
          <a:bodyPr>
            <a:normAutofit fontScale="40000" lnSpcReduction="20000"/>
          </a:bodyPr>
          <a:lstStyle/>
          <a:p>
            <a:pPr marL="0" indent="0">
              <a:lnSpc>
                <a:spcPct val="120000"/>
              </a:lnSpc>
              <a:buNone/>
            </a:pPr>
            <a:r>
              <a:rPr lang="de-DE" b="1" dirty="0">
                <a:latin typeface="+mj-lt"/>
              </a:rPr>
              <a:t>Konzept</a:t>
            </a:r>
            <a:r>
              <a:rPr lang="de-DE" dirty="0">
                <a:latin typeface="+mj-lt"/>
              </a:rPr>
              <a:t>  </a:t>
            </a:r>
          </a:p>
          <a:p>
            <a:pPr marL="0" indent="0">
              <a:lnSpc>
                <a:spcPct val="120000"/>
              </a:lnSpc>
              <a:buNone/>
            </a:pPr>
            <a:r>
              <a:rPr lang="de-DE" dirty="0"/>
              <a:t>Konsortialführung und Koordination: </a:t>
            </a:r>
            <a:r>
              <a:rPr lang="de-DE" dirty="0" err="1"/>
              <a:t>JProf</a:t>
            </a:r>
            <a:r>
              <a:rPr lang="de-DE" dirty="0"/>
              <a:t>. Dr. Dorothee Gronostay, Technische Universität Dortmund. Projektleitung Standort Wuppertal: Vertr.-Prof. Dr. Katrin Hahn-Laudenberg, Bergische Universität Wuppertal. Projektleitung Standort Duisburg-Essen: Prof. Dr. Sabine Manzel, Universität Duisburg-Essen. </a:t>
            </a:r>
          </a:p>
          <a:p>
            <a:pPr marL="0" indent="0">
              <a:lnSpc>
                <a:spcPct val="120000"/>
              </a:lnSpc>
              <a:buNone/>
            </a:pPr>
            <a:r>
              <a:rPr lang="de-DE" dirty="0"/>
              <a:t>Koordination: Dr. Jutta Teuwsen. Wissenschaftliche Mitarbeit: Simon Filler, Frederik Heyen, Marcus Kindlinger. Unterstützung und Beratung: AR Dr. Kerstin Westerfeld. Studentische und wissenschaftliche Hilfskräfte: Korcan Yeşil, Sophie Jakob-Elshoff, Katharina Militzer, Marc Moesch, Niklas Sieger. </a:t>
            </a:r>
          </a:p>
          <a:p>
            <a:pPr marL="0" indent="0">
              <a:lnSpc>
                <a:spcPct val="120000"/>
              </a:lnSpc>
              <a:buNone/>
            </a:pPr>
            <a:r>
              <a:rPr lang="de-DE" dirty="0"/>
              <a:t>Produktion und Design der Animationsfilme</a:t>
            </a:r>
          </a:p>
          <a:p>
            <a:pPr marL="0" indent="0">
              <a:lnSpc>
                <a:spcPct val="120000"/>
              </a:lnSpc>
              <a:buNone/>
            </a:pPr>
            <a:r>
              <a:rPr lang="de-DE" dirty="0"/>
              <a:t>Produktion: Niklas Hlawatsch. Design: Etienne Heinrich, Benjamin Zurek, Jonas Röck, Johanna Pfeffer. </a:t>
            </a:r>
          </a:p>
          <a:p>
            <a:pPr marL="0" indent="0">
              <a:lnSpc>
                <a:spcPct val="120000"/>
              </a:lnSpc>
              <a:buNone/>
            </a:pPr>
            <a:endParaRPr lang="de-DE" dirty="0"/>
          </a:p>
        </p:txBody>
      </p:sp>
      <p:sp>
        <p:nvSpPr>
          <p:cNvPr id="4" name="Inhaltsplatzhalter 3">
            <a:extLst>
              <a:ext uri="{FF2B5EF4-FFF2-40B4-BE49-F238E27FC236}">
                <a16:creationId xmlns:a16="http://schemas.microsoft.com/office/drawing/2014/main" id="{995389A0-7EEA-46DE-B1CA-8B6DA3BCA00F}"/>
              </a:ext>
            </a:extLst>
          </p:cNvPr>
          <p:cNvSpPr>
            <a:spLocks noGrp="1"/>
          </p:cNvSpPr>
          <p:nvPr>
            <p:ph sz="half" idx="2"/>
          </p:nvPr>
        </p:nvSpPr>
        <p:spPr>
          <a:xfrm>
            <a:off x="6172200" y="2724150"/>
            <a:ext cx="5181600" cy="4133850"/>
          </a:xfrm>
        </p:spPr>
        <p:txBody>
          <a:bodyPr>
            <a:normAutofit fontScale="40000" lnSpcReduction="20000"/>
          </a:bodyPr>
          <a:lstStyle/>
          <a:p>
            <a:pPr marL="0" indent="0">
              <a:lnSpc>
                <a:spcPct val="120000"/>
              </a:lnSpc>
              <a:buNone/>
            </a:pPr>
            <a:r>
              <a:rPr lang="de-DE" dirty="0">
                <a:cs typeface="Arial" panose="020B0604020202020204" pitchFamily="34" charset="0"/>
              </a:rPr>
              <a:t>Lernen mit Animationsfilmen realer Szenen sozialwissenschaftlicher Unterrichtsfächer: ein digitales Lehr- und Lernangebot zur Professionalisierung angehender Lehrkräfte.</a:t>
            </a:r>
          </a:p>
          <a:p>
            <a:pPr marL="0" indent="0">
              <a:lnSpc>
                <a:spcPct val="120000"/>
              </a:lnSpc>
              <a:buNone/>
            </a:pPr>
            <a:r>
              <a:rPr lang="de-DE" dirty="0">
                <a:cs typeface="Arial" panose="020B0604020202020204" pitchFamily="34" charset="0"/>
              </a:rPr>
              <a:t>Im Projekt </a:t>
            </a:r>
            <a:r>
              <a:rPr lang="de-DE" dirty="0" err="1">
                <a:cs typeface="Arial" panose="020B0604020202020204" pitchFamily="34" charset="0"/>
              </a:rPr>
              <a:t>LArS.nrw</a:t>
            </a:r>
            <a:r>
              <a:rPr lang="de-DE" dirty="0">
                <a:cs typeface="Arial" panose="020B0604020202020204" pitchFamily="34" charset="0"/>
              </a:rPr>
              <a:t> hat ein hochschulübergreifendes Team von Fachdidaktiker*innen weitere Comics, Animationsfilme sowie umfangreiche Lehr-/Lernmaterialien für den Einsatz in der Lehrer*</a:t>
            </a:r>
            <a:r>
              <a:rPr lang="de-DE" dirty="0" err="1">
                <a:cs typeface="Arial" panose="020B0604020202020204" pitchFamily="34" charset="0"/>
              </a:rPr>
              <a:t>innenbildung</a:t>
            </a:r>
            <a:r>
              <a:rPr lang="de-DE" dirty="0">
                <a:cs typeface="Arial" panose="020B0604020202020204" pitchFamily="34" charset="0"/>
              </a:rPr>
              <a:t> entwickelt. Alle Materialien stehen frei zugänglich auf </a:t>
            </a:r>
            <a:r>
              <a:rPr lang="de-DE" dirty="0" err="1">
                <a:cs typeface="Arial" panose="020B0604020202020204" pitchFamily="34" charset="0"/>
              </a:rPr>
              <a:t>ORCA.nrw</a:t>
            </a:r>
            <a:r>
              <a:rPr lang="de-DE" dirty="0">
                <a:cs typeface="Arial" panose="020B0604020202020204" pitchFamily="34" charset="0"/>
              </a:rPr>
              <a:t> (Open Resources Campus des Landes Nordrhein-Westfalen) zur Verfügung.</a:t>
            </a:r>
          </a:p>
          <a:p>
            <a:pPr marL="0" indent="0">
              <a:lnSpc>
                <a:spcPct val="120000"/>
              </a:lnSpc>
              <a:buNone/>
            </a:pPr>
            <a:r>
              <a:rPr lang="de-DE" dirty="0">
                <a:cs typeface="Arial" panose="020B0604020202020204" pitchFamily="34" charset="0"/>
              </a:rPr>
              <a:t>Dieses Dokument ist lizensiert unter Creative Commons – Attribution-Share-</a:t>
            </a:r>
            <a:r>
              <a:rPr lang="de-DE" dirty="0" err="1">
                <a:cs typeface="Arial" panose="020B0604020202020204" pitchFamily="34" charset="0"/>
              </a:rPr>
              <a:t>Alike</a:t>
            </a:r>
            <a:r>
              <a:rPr lang="de-DE" dirty="0">
                <a:cs typeface="Arial" panose="020B0604020202020204" pitchFamily="34" charset="0"/>
              </a:rPr>
              <a:t> 4.0 International (CC BY-SA 4.0); ausgenommen sind die Logos und die Karikatur</a:t>
            </a:r>
            <a:r>
              <a:rPr lang="de-DE" dirty="0">
                <a:cs typeface="Arial" panose="020B0604020202020204" pitchFamily="34" charset="0"/>
              </a:rPr>
              <a:t>. Bei Verwendung bitte wie folgt angeben: </a:t>
            </a:r>
            <a:r>
              <a:rPr lang="de-DE" dirty="0" smtClean="0">
                <a:cs typeface="Arial" panose="020B0604020202020204" pitchFamily="34" charset="0"/>
              </a:rPr>
              <a:t>„Seminarfolien </a:t>
            </a:r>
            <a:r>
              <a:rPr lang="de-DE" dirty="0">
                <a:cs typeface="Arial" panose="020B0604020202020204" pitchFamily="34" charset="0"/>
              </a:rPr>
              <a:t>, Modul C, Modulteil C2 Didaktische Reduktion“ BY LArS.nrw</a:t>
            </a:r>
            <a:endParaRPr lang="de-DE" dirty="0">
              <a:cs typeface="Arial" panose="020B0604020202020204" pitchFamily="34" charset="0"/>
            </a:endParaRPr>
          </a:p>
          <a:p>
            <a:pPr>
              <a:lnSpc>
                <a:spcPct val="120000"/>
              </a:lnSpc>
            </a:pPr>
            <a:endParaRPr lang="de-DE" dirty="0"/>
          </a:p>
        </p:txBody>
      </p:sp>
      <p:pic>
        <p:nvPicPr>
          <p:cNvPr id="5" name="Grafik 4" descr="Logo von LArS.nrw: Roter Schriftzug">
            <a:extLst>
              <a:ext uri="{FF2B5EF4-FFF2-40B4-BE49-F238E27FC236}">
                <a16:creationId xmlns:a16="http://schemas.microsoft.com/office/drawing/2014/main" id="{43C52E9C-84D7-4CD1-B9B9-8FEEB7879F2C}"/>
              </a:ext>
              <a:ext uri="{C183D7F6-B498-43B3-948B-1728B52AA6E4}">
                <adec:decorative xmlns:adec="http://schemas.microsoft.com/office/drawing/2017/decorative" xmlns="" val="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1825625"/>
            <a:ext cx="1752600" cy="755650"/>
          </a:xfrm>
          <a:prstGeom prst="rect">
            <a:avLst/>
          </a:prstGeom>
          <a:noFill/>
          <a:ln>
            <a:noFill/>
          </a:ln>
        </p:spPr>
      </p:pic>
      <p:pic>
        <p:nvPicPr>
          <p:cNvPr id="10" name="Picture 8">
            <a:extLst>
              <a:ext uri="{FF2B5EF4-FFF2-40B4-BE49-F238E27FC236}">
                <a16:creationId xmlns:a16="http://schemas.microsoft.com/office/drawing/2014/main" id="{530A95E6-03B7-47AF-9A0F-B13ADBB6B4E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67" t="5713" r="51405" b="-1"/>
          <a:stretch/>
        </p:blipFill>
        <p:spPr bwMode="auto">
          <a:xfrm>
            <a:off x="1563732" y="5512526"/>
            <a:ext cx="2005149" cy="839287"/>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descr="C:\Users\MBittner\AppData\Local\Microsoft\Windows\INetCache\Content.Word\tud_logo_cmyk.tif">
            <a:extLst>
              <a:ext uri="{FF2B5EF4-FFF2-40B4-BE49-F238E27FC236}">
                <a16:creationId xmlns:a16="http://schemas.microsoft.com/office/drawing/2014/main" id="{5EE3A582-E65F-4876-9C2A-C2494A131D6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0100" y="5704431"/>
            <a:ext cx="2657475" cy="427053"/>
          </a:xfrm>
          <a:prstGeom prst="rect">
            <a:avLst/>
          </a:prstGeom>
          <a:noFill/>
          <a:ln>
            <a:noFill/>
          </a:ln>
        </p:spPr>
      </p:pic>
      <p:pic>
        <p:nvPicPr>
          <p:cNvPr id="14" name="Grafik 13">
            <a:extLst>
              <a:ext uri="{FF2B5EF4-FFF2-40B4-BE49-F238E27FC236}">
                <a16:creationId xmlns:a16="http://schemas.microsoft.com/office/drawing/2014/main" id="{A7707001-C4C8-4045-896E-1AEA202BAEA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01025" y="5612776"/>
            <a:ext cx="2331720" cy="739037"/>
          </a:xfrm>
          <a:prstGeom prst="rect">
            <a:avLst/>
          </a:prstGeom>
        </p:spPr>
      </p:pic>
      <p:pic>
        <p:nvPicPr>
          <p:cNvPr id="9" name="Grafik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01025" y="1927353"/>
            <a:ext cx="1571625" cy="552193"/>
          </a:xfrm>
          <a:prstGeom prst="rect">
            <a:avLst/>
          </a:prstGeom>
        </p:spPr>
      </p:pic>
    </p:spTree>
    <p:extLst>
      <p:ext uri="{BB962C8B-B14F-4D97-AF65-F5344CB8AC3E}">
        <p14:creationId xmlns:p14="http://schemas.microsoft.com/office/powerpoint/2010/main" val="3787327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A181A68-3E63-4BC9-A94F-B98993EDDB49}"/>
              </a:ext>
            </a:extLst>
          </p:cNvPr>
          <p:cNvSpPr>
            <a:spLocks noGrp="1"/>
          </p:cNvSpPr>
          <p:nvPr>
            <p:ph idx="1"/>
          </p:nvPr>
        </p:nvSpPr>
        <p:spPr/>
        <p:txBody>
          <a:bodyPr>
            <a:normAutofit/>
          </a:bodyPr>
          <a:lstStyle/>
          <a:p>
            <a:pPr marL="0" indent="0">
              <a:buNone/>
            </a:pPr>
            <a:r>
              <a:rPr lang="de-DE" dirty="0"/>
              <a:t>In diesen Folien finden Sie Aufgaben zum Modulteil </a:t>
            </a:r>
            <a:r>
              <a:rPr lang="de-DE" b="1" dirty="0">
                <a:latin typeface="+mj-lt"/>
              </a:rPr>
              <a:t>C2</a:t>
            </a:r>
            <a:r>
              <a:rPr lang="de-DE" dirty="0"/>
              <a:t> des Projekts </a:t>
            </a:r>
            <a:r>
              <a:rPr lang="de-DE" dirty="0" err="1"/>
              <a:t>LArS.nrw</a:t>
            </a:r>
            <a:r>
              <a:rPr lang="de-DE" dirty="0"/>
              <a:t>. Die Aufgaben beziehen sich auf die Animationsvideos No. 19 („Der Begriff ‚Macht‘“) und No. 20 („Perspektiven auf Global Governance“).</a:t>
            </a:r>
          </a:p>
          <a:p>
            <a:pPr marL="0" indent="0">
              <a:buNone/>
            </a:pPr>
            <a:r>
              <a:rPr lang="de-DE" dirty="0"/>
              <a:t>Die Folien stellen ein alternatives Materialangebot zu den digitalen H5P-Lernumgebungen von </a:t>
            </a:r>
            <a:r>
              <a:rPr lang="de-DE" dirty="0" err="1"/>
              <a:t>LArS.nrw</a:t>
            </a:r>
            <a:r>
              <a:rPr lang="de-DE" dirty="0"/>
              <a:t> dar. Das vollständige Material sowie Handreichungen zur Verwendung finden Sie über das Portal </a:t>
            </a:r>
            <a:r>
              <a:rPr lang="de-DE" dirty="0" err="1">
                <a:hlinkClick r:id="rId2"/>
              </a:rPr>
              <a:t>ORCA.nrw</a:t>
            </a:r>
            <a:r>
              <a:rPr lang="de-DE" dirty="0"/>
              <a:t>.</a:t>
            </a:r>
          </a:p>
        </p:txBody>
      </p:sp>
      <p:sp>
        <p:nvSpPr>
          <p:cNvPr id="3" name="Titel 2">
            <a:extLst>
              <a:ext uri="{FF2B5EF4-FFF2-40B4-BE49-F238E27FC236}">
                <a16:creationId xmlns:a16="http://schemas.microsoft.com/office/drawing/2014/main" id="{7EFCCB72-F5CC-4D19-84EF-D4A9A10BFFE0}"/>
              </a:ext>
            </a:extLst>
          </p:cNvPr>
          <p:cNvSpPr>
            <a:spLocks noGrp="1"/>
          </p:cNvSpPr>
          <p:nvPr>
            <p:ph type="title"/>
          </p:nvPr>
        </p:nvSpPr>
        <p:spPr/>
        <p:txBody>
          <a:bodyPr/>
          <a:lstStyle/>
          <a:p>
            <a:r>
              <a:rPr lang="de-DE" dirty="0"/>
              <a:t>Hinweis zu diesen Folien</a:t>
            </a:r>
          </a:p>
        </p:txBody>
      </p:sp>
    </p:spTree>
    <p:extLst>
      <p:ext uri="{BB962C8B-B14F-4D97-AF65-F5344CB8AC3E}">
        <p14:creationId xmlns:p14="http://schemas.microsoft.com/office/powerpoint/2010/main" val="838264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3D3187E-444D-466C-A20E-0349AAC0B99C}"/>
              </a:ext>
            </a:extLst>
          </p:cNvPr>
          <p:cNvSpPr>
            <a:spLocks noGrp="1"/>
          </p:cNvSpPr>
          <p:nvPr>
            <p:ph idx="1"/>
          </p:nvPr>
        </p:nvSpPr>
        <p:spPr/>
        <p:txBody>
          <a:bodyPr>
            <a:normAutofit fontScale="70000" lnSpcReduction="20000"/>
          </a:bodyPr>
          <a:lstStyle/>
          <a:p>
            <a:pPr marL="0" indent="0">
              <a:buNone/>
            </a:pPr>
            <a:r>
              <a:rPr lang="de-DE" dirty="0"/>
              <a:t>Das Projekt „</a:t>
            </a:r>
            <a:r>
              <a:rPr lang="de-DE" b="1" dirty="0"/>
              <a:t>L</a:t>
            </a:r>
            <a:r>
              <a:rPr lang="de-DE" dirty="0"/>
              <a:t>ernen mit </a:t>
            </a:r>
            <a:r>
              <a:rPr lang="de-DE" b="1" dirty="0"/>
              <a:t>A</a:t>
            </a:r>
            <a:r>
              <a:rPr lang="de-DE" dirty="0"/>
              <a:t>nimationsfilmen </a:t>
            </a:r>
            <a:r>
              <a:rPr lang="de-DE" b="1" dirty="0"/>
              <a:t>r</a:t>
            </a:r>
            <a:r>
              <a:rPr lang="de-DE" dirty="0"/>
              <a:t>ealer </a:t>
            </a:r>
            <a:r>
              <a:rPr lang="de-DE" b="1" dirty="0"/>
              <a:t>S</a:t>
            </a:r>
            <a:r>
              <a:rPr lang="de-DE" dirty="0"/>
              <a:t>zenen sozialwissenschaftlicher Unterrichtsfächer“ (kurz: </a:t>
            </a:r>
            <a:r>
              <a:rPr lang="de-DE" dirty="0" err="1"/>
              <a:t>LArS.nrw</a:t>
            </a:r>
            <a:r>
              <a:rPr lang="de-DE" dirty="0"/>
              <a:t>) erschließt in For­schung und Lehre das Potential von Animationen realer Unterrichtsszenen für die Leh­rer­bil­dung im Fach Sozial­wissen­schaf­ten. Animierte Darstellungen von Un­ter­richt sind eine Form der Praxisrepräsentation (Grossmann et al., 2009). Sie ermöglichen situiertes Ler­nen, das heißt theoretische Konzepte wer­den an konkreten Unterrichtsbeispielen kontextualisiert. </a:t>
            </a:r>
          </a:p>
          <a:p>
            <a:pPr marL="0" indent="0">
              <a:buNone/>
            </a:pPr>
            <a:r>
              <a:rPr lang="de-DE" dirty="0"/>
              <a:t>In der Leh­rer­bil­dung wer­den bislang vor allem Unterrichtsvideos und Transkriptionen eingesetzt. Animationen realer Unterrichtsszenen stellen demgegenüber Neuland dar. Sie er­lau­ben eine gezielte Darstellung fachdidaktisch relevanter Aspekte des Unterrichtens bei reduzierter Individualität der Schüler- und Lehrercharaktere. In dem Projekt entstehen Forschungs­arbeiten zu differentiellen Wirkungen der Vignettenformate Animation, Unterrichtsvideo und Transkript (</a:t>
            </a:r>
            <a:r>
              <a:rPr lang="de-DE" dirty="0" err="1"/>
              <a:t>JProf</a:t>
            </a:r>
            <a:r>
              <a:rPr lang="de-DE" dirty="0"/>
              <a:t>. Dr. Gronostay) sowie zwei Promotionsprojekte und eine Masterarbeit.</a:t>
            </a:r>
          </a:p>
        </p:txBody>
      </p:sp>
      <p:sp>
        <p:nvSpPr>
          <p:cNvPr id="3" name="Titel 2">
            <a:extLst>
              <a:ext uri="{FF2B5EF4-FFF2-40B4-BE49-F238E27FC236}">
                <a16:creationId xmlns:a16="http://schemas.microsoft.com/office/drawing/2014/main" id="{091C5BC6-DCAA-411D-B3A2-9668B68FD8B0}"/>
              </a:ext>
            </a:extLst>
          </p:cNvPr>
          <p:cNvSpPr>
            <a:spLocks noGrp="1"/>
          </p:cNvSpPr>
          <p:nvPr>
            <p:ph type="title"/>
          </p:nvPr>
        </p:nvSpPr>
        <p:spPr/>
        <p:txBody>
          <a:bodyPr>
            <a:normAutofit/>
          </a:bodyPr>
          <a:lstStyle/>
          <a:p>
            <a:r>
              <a:rPr lang="de-DE" b="1" dirty="0"/>
              <a:t>Das Projekt </a:t>
            </a:r>
            <a:r>
              <a:rPr lang="de-DE" b="1" dirty="0" err="1"/>
              <a:t>LArS.nrw</a:t>
            </a:r>
            <a:endParaRPr lang="de-DE" dirty="0"/>
          </a:p>
        </p:txBody>
      </p:sp>
    </p:spTree>
    <p:extLst>
      <p:ext uri="{BB962C8B-B14F-4D97-AF65-F5344CB8AC3E}">
        <p14:creationId xmlns:p14="http://schemas.microsoft.com/office/powerpoint/2010/main" val="2198720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76CD4F7-F1D0-4788-B5A6-09382A4DEA90}"/>
              </a:ext>
            </a:extLst>
          </p:cNvPr>
          <p:cNvSpPr>
            <a:spLocks noGrp="1"/>
          </p:cNvSpPr>
          <p:nvPr>
            <p:ph idx="1"/>
          </p:nvPr>
        </p:nvSpPr>
        <p:spPr/>
        <p:txBody>
          <a:bodyPr>
            <a:normAutofit fontScale="55000" lnSpcReduction="20000"/>
          </a:bodyPr>
          <a:lstStyle/>
          <a:p>
            <a:pPr marL="0" indent="0">
              <a:buNone/>
            </a:pPr>
            <a:r>
              <a:rPr lang="de-DE" b="1" dirty="0"/>
              <a:t>Das Arbeitsmaterial von </a:t>
            </a:r>
            <a:r>
              <a:rPr lang="de-DE" b="1" dirty="0" err="1"/>
              <a:t>LArS.nrw</a:t>
            </a:r>
            <a:r>
              <a:rPr lang="de-DE" b="1" dirty="0"/>
              <a:t> ist in Modul C nach folgender Struktur aufgebaut:</a:t>
            </a:r>
          </a:p>
          <a:p>
            <a:pPr marL="0" indent="0">
              <a:buNone/>
            </a:pPr>
            <a:endParaRPr lang="de-DE" dirty="0"/>
          </a:p>
          <a:p>
            <a:pPr marL="0" indent="0">
              <a:buNone/>
            </a:pPr>
            <a:r>
              <a:rPr lang="de-DE" b="1" dirty="0">
                <a:latin typeface="+mj-lt"/>
              </a:rPr>
              <a:t>Vorbereitende Aufgaben</a:t>
            </a:r>
            <a:endParaRPr lang="de-DE" dirty="0">
              <a:latin typeface="+mj-lt"/>
            </a:endParaRPr>
          </a:p>
          <a:p>
            <a:pPr marL="0" indent="0">
              <a:buNone/>
            </a:pPr>
            <a:r>
              <a:rPr lang="de-DE" dirty="0"/>
              <a:t>Für jeden Modulteil werden vorbereitende Aufgaben angeboten. Diese dienen zusammen mit der angegebenen fachdidaktischen Literatur der Aktivierung und Überprüfung des eigenen Wissens und führen in die Thematik der Seminarsitzungen ein. Außer im Modulteil 1 ("Problematische Präkonzepte") wird dabei schon mit einem Animationsfilm gearbeitet. </a:t>
            </a:r>
          </a:p>
          <a:p>
            <a:pPr marL="0" indent="0">
              <a:buNone/>
            </a:pPr>
            <a:r>
              <a:rPr lang="de-DE" b="1" dirty="0">
                <a:latin typeface="+mj-lt"/>
              </a:rPr>
              <a:t>Kernaufgaben</a:t>
            </a:r>
            <a:endParaRPr lang="de-DE" dirty="0">
              <a:latin typeface="+mj-lt"/>
            </a:endParaRPr>
          </a:p>
          <a:p>
            <a:pPr marL="0" indent="0">
              <a:buNone/>
            </a:pPr>
            <a:r>
              <a:rPr lang="de-DE" dirty="0"/>
              <a:t>Diese Aufgaben beziehen sich auf die Arbeit an einem (weiteren) Animationsfilm, die innerhalb der Seminarzeit erfolgen sollte. Für die Aufgaben ist ein ansteigendes Anforderungsniveau zur Förderung der professionellen Kompetenzen kennzeichnend. Zunächst gilt es, bestimmte Elemente im Animationsfilm zu beobachten, anschließend diese unter Rückgriff auf das eigene fachdidaktische Wissen zu analysieren und schließlich die Beobachtungen und Ergebnisse zu reflektieren und mögliche Handlungsalternativen zu entwickeln.</a:t>
            </a:r>
          </a:p>
          <a:p>
            <a:pPr marL="0" indent="0">
              <a:buNone/>
            </a:pPr>
            <a:r>
              <a:rPr lang="de-DE" b="1" dirty="0">
                <a:latin typeface="+mj-lt"/>
              </a:rPr>
              <a:t>Nachbereitende Aufgaben</a:t>
            </a:r>
            <a:endParaRPr lang="de-DE" dirty="0">
              <a:latin typeface="+mj-lt"/>
            </a:endParaRPr>
          </a:p>
          <a:p>
            <a:pPr marL="0" indent="0">
              <a:buNone/>
            </a:pPr>
            <a:r>
              <a:rPr lang="de-DE" dirty="0"/>
              <a:t>In den Handreichungen für Dozierende sind darüber hinaus nachbereitende Aufgaben angeboten. Diese können beispielsweise Vertiefungen der abschließenden Reflexionen oder Ausarbeitungen von Handlungsalternativen darstellen.</a:t>
            </a:r>
          </a:p>
        </p:txBody>
      </p:sp>
      <p:sp>
        <p:nvSpPr>
          <p:cNvPr id="3" name="Titel 2">
            <a:extLst>
              <a:ext uri="{FF2B5EF4-FFF2-40B4-BE49-F238E27FC236}">
                <a16:creationId xmlns:a16="http://schemas.microsoft.com/office/drawing/2014/main" id="{3C057C16-5AB0-494A-BF82-5E2F4E317224}"/>
              </a:ext>
            </a:extLst>
          </p:cNvPr>
          <p:cNvSpPr>
            <a:spLocks noGrp="1"/>
          </p:cNvSpPr>
          <p:nvPr>
            <p:ph type="title"/>
          </p:nvPr>
        </p:nvSpPr>
        <p:spPr/>
        <p:txBody>
          <a:bodyPr>
            <a:normAutofit fontScale="90000"/>
          </a:bodyPr>
          <a:lstStyle/>
          <a:p>
            <a:r>
              <a:rPr lang="de-DE" b="1" dirty="0"/>
              <a:t>Aufbau der Arbeitsmaterialien im Modul C</a:t>
            </a:r>
            <a:endParaRPr lang="de-DE" dirty="0"/>
          </a:p>
        </p:txBody>
      </p:sp>
    </p:spTree>
    <p:extLst>
      <p:ext uri="{BB962C8B-B14F-4D97-AF65-F5344CB8AC3E}">
        <p14:creationId xmlns:p14="http://schemas.microsoft.com/office/powerpoint/2010/main" val="1583940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6F4598B-71D1-47C8-97F3-6A512772CCFD}"/>
              </a:ext>
            </a:extLst>
          </p:cNvPr>
          <p:cNvSpPr>
            <a:spLocks noGrp="1"/>
          </p:cNvSpPr>
          <p:nvPr>
            <p:ph idx="1"/>
          </p:nvPr>
        </p:nvSpPr>
        <p:spPr/>
        <p:txBody>
          <a:bodyPr>
            <a:normAutofit fontScale="85000" lnSpcReduction="10000"/>
          </a:bodyPr>
          <a:lstStyle/>
          <a:p>
            <a:r>
              <a:rPr lang="de-DE" dirty="0"/>
              <a:t>Sie beschreiben und analysieren Unterrichtsszenen aus dem Themenfeld „Globalisierung”. </a:t>
            </a:r>
          </a:p>
          <a:p>
            <a:r>
              <a:rPr lang="de-DE" dirty="0"/>
              <a:t>Sie setzen sich mit den fachdidaktischen Prinzipien </a:t>
            </a:r>
            <a:r>
              <a:rPr lang="de-DE" i="1" dirty="0"/>
              <a:t>Schüler*</a:t>
            </a:r>
            <a:r>
              <a:rPr lang="de-DE" i="1" dirty="0" err="1"/>
              <a:t>innenorientierung</a:t>
            </a:r>
            <a:r>
              <a:rPr lang="de-DE" dirty="0"/>
              <a:t>, </a:t>
            </a:r>
            <a:r>
              <a:rPr lang="de-DE" i="1" dirty="0"/>
              <a:t>Wissenschaftsorientierung</a:t>
            </a:r>
            <a:r>
              <a:rPr lang="de-DE" dirty="0"/>
              <a:t> und </a:t>
            </a:r>
            <a:r>
              <a:rPr lang="de-DE" i="1" dirty="0"/>
              <a:t>exemplarisches Lernen</a:t>
            </a:r>
            <a:r>
              <a:rPr lang="de-DE" dirty="0"/>
              <a:t> auseinander.</a:t>
            </a:r>
          </a:p>
          <a:p>
            <a:r>
              <a:rPr lang="de-DE" dirty="0"/>
              <a:t>Sie vollziehen das Spannungsverhältnis zwischen diesen Prinzipien nach.</a:t>
            </a:r>
          </a:p>
          <a:p>
            <a:r>
              <a:rPr lang="de-DE" dirty="0"/>
              <a:t>Sie entwerfen eine Grobstruktur zur Behandlung eines Unterrichtsthemas aus dem Themenbereich „Globalisierung”.</a:t>
            </a:r>
          </a:p>
          <a:p>
            <a:r>
              <a:rPr lang="de-DE" dirty="0"/>
              <a:t>Sie diskutieren Möglichkeiten zur lerngruppengerechten Behandlung komplexer Unterrichtsthemen</a:t>
            </a:r>
          </a:p>
          <a:p>
            <a:endParaRPr lang="de-DE" dirty="0"/>
          </a:p>
        </p:txBody>
      </p:sp>
      <p:sp>
        <p:nvSpPr>
          <p:cNvPr id="3" name="Titel 2">
            <a:extLst>
              <a:ext uri="{FF2B5EF4-FFF2-40B4-BE49-F238E27FC236}">
                <a16:creationId xmlns:a16="http://schemas.microsoft.com/office/drawing/2014/main" id="{07935DB7-90DA-4F1E-99BE-BF5CFB4240B8}"/>
              </a:ext>
            </a:extLst>
          </p:cNvPr>
          <p:cNvSpPr>
            <a:spLocks noGrp="1"/>
          </p:cNvSpPr>
          <p:nvPr>
            <p:ph type="title"/>
          </p:nvPr>
        </p:nvSpPr>
        <p:spPr/>
        <p:txBody>
          <a:bodyPr>
            <a:normAutofit/>
          </a:bodyPr>
          <a:lstStyle/>
          <a:p>
            <a:r>
              <a:rPr lang="de-DE" b="1" dirty="0"/>
              <a:t>Modulteil C2</a:t>
            </a:r>
            <a:endParaRPr lang="de-DE" dirty="0"/>
          </a:p>
        </p:txBody>
      </p:sp>
    </p:spTree>
    <p:extLst>
      <p:ext uri="{BB962C8B-B14F-4D97-AF65-F5344CB8AC3E}">
        <p14:creationId xmlns:p14="http://schemas.microsoft.com/office/powerpoint/2010/main" val="2393752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2C4521D-89FD-47D6-BCCD-E05F4E24A307}"/>
              </a:ext>
            </a:extLst>
          </p:cNvPr>
          <p:cNvSpPr>
            <a:spLocks noGrp="1"/>
          </p:cNvSpPr>
          <p:nvPr>
            <p:ph idx="1"/>
          </p:nvPr>
        </p:nvSpPr>
        <p:spPr/>
        <p:txBody>
          <a:bodyPr>
            <a:normAutofit fontScale="77500" lnSpcReduction="20000"/>
          </a:bodyPr>
          <a:lstStyle/>
          <a:p>
            <a:pPr marL="0" indent="0">
              <a:buNone/>
            </a:pPr>
            <a:r>
              <a:rPr lang="de-DE" dirty="0"/>
              <a:t>Sie ...</a:t>
            </a:r>
          </a:p>
          <a:p>
            <a:r>
              <a:rPr lang="de-DE" i="1" dirty="0"/>
              <a:t>erkennen</a:t>
            </a:r>
            <a:r>
              <a:rPr lang="de-DE" dirty="0"/>
              <a:t> Anzeichen für eine fehlende Passung von Unterrichtsinhalten, -methoden und den fachlichen, fachsprachlichen und motivationalen Voraussetzungen einer Lerngruppe.</a:t>
            </a:r>
          </a:p>
          <a:p>
            <a:r>
              <a:rPr lang="de-DE" i="1" dirty="0"/>
              <a:t>diskutieren</a:t>
            </a:r>
            <a:r>
              <a:rPr lang="de-DE" dirty="0"/>
              <a:t> Planungs- und Handlungsentscheidungen einer Lehrkraft vor dem Hintergrund der fachdidaktischen Prinzipien</a:t>
            </a:r>
            <a:r>
              <a:rPr lang="de-DE" i="1" dirty="0"/>
              <a:t> Schüler*innen-</a:t>
            </a:r>
            <a:r>
              <a:rPr lang="de-DE" dirty="0"/>
              <a:t> und </a:t>
            </a:r>
            <a:r>
              <a:rPr lang="de-DE" i="1" dirty="0"/>
              <a:t>Wissenschaftsorientierung</a:t>
            </a:r>
            <a:r>
              <a:rPr lang="de-DE" dirty="0"/>
              <a:t>.</a:t>
            </a:r>
          </a:p>
          <a:p>
            <a:r>
              <a:rPr lang="de-DE" i="1" dirty="0"/>
              <a:t>vergleichen</a:t>
            </a:r>
            <a:r>
              <a:rPr lang="de-DE" dirty="0"/>
              <a:t> Möglichkeiten zur inhaltlichen und sprachlichen Reduktion und zielgruppengerechten methodischen Anpassung von komplexen Lerninhalten im Inhaltsfeld „Globalisierung”.</a:t>
            </a:r>
          </a:p>
          <a:p>
            <a:r>
              <a:rPr lang="de-DE" i="1" dirty="0"/>
              <a:t>entwerfen</a:t>
            </a:r>
            <a:r>
              <a:rPr lang="de-DE" dirty="0"/>
              <a:t> in Gruppen eine Grobstruktur für einen am Prinzip des exemplarischen Lernens orientierten Unterricht zum Inhaltsfeld „Globalisierung”.</a:t>
            </a:r>
          </a:p>
          <a:p>
            <a:endParaRPr lang="de-DE" dirty="0"/>
          </a:p>
        </p:txBody>
      </p:sp>
      <p:sp>
        <p:nvSpPr>
          <p:cNvPr id="3" name="Titel 2">
            <a:extLst>
              <a:ext uri="{FF2B5EF4-FFF2-40B4-BE49-F238E27FC236}">
                <a16:creationId xmlns:a16="http://schemas.microsoft.com/office/drawing/2014/main" id="{F08C75A7-B9D1-4D14-84A3-39A6BE9898B4}"/>
              </a:ext>
            </a:extLst>
          </p:cNvPr>
          <p:cNvSpPr>
            <a:spLocks noGrp="1"/>
          </p:cNvSpPr>
          <p:nvPr>
            <p:ph type="title"/>
          </p:nvPr>
        </p:nvSpPr>
        <p:spPr/>
        <p:txBody>
          <a:bodyPr/>
          <a:lstStyle/>
          <a:p>
            <a:r>
              <a:rPr lang="de-DE" dirty="0"/>
              <a:t>Kompetenzziele</a:t>
            </a:r>
          </a:p>
        </p:txBody>
      </p:sp>
    </p:spTree>
    <p:extLst>
      <p:ext uri="{BB962C8B-B14F-4D97-AF65-F5344CB8AC3E}">
        <p14:creationId xmlns:p14="http://schemas.microsoft.com/office/powerpoint/2010/main" val="2598859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C05674-A184-4493-BB1F-F38ABA89C0BC}"/>
              </a:ext>
            </a:extLst>
          </p:cNvPr>
          <p:cNvSpPr>
            <a:spLocks noGrp="1"/>
          </p:cNvSpPr>
          <p:nvPr>
            <p:ph type="title"/>
          </p:nvPr>
        </p:nvSpPr>
        <p:spPr/>
        <p:txBody>
          <a:bodyPr/>
          <a:lstStyle/>
          <a:p>
            <a:r>
              <a:rPr lang="de-DE" dirty="0"/>
              <a:t>Vorbereitungsaufgaben</a:t>
            </a:r>
          </a:p>
        </p:txBody>
      </p:sp>
      <p:sp>
        <p:nvSpPr>
          <p:cNvPr id="3" name="Textplatzhalter 2">
            <a:extLst>
              <a:ext uri="{FF2B5EF4-FFF2-40B4-BE49-F238E27FC236}">
                <a16:creationId xmlns:a16="http://schemas.microsoft.com/office/drawing/2014/main" id="{A432092A-1C8B-4D52-A0C3-5D69D728036A}"/>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1875701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sz="2600" b="1" dirty="0"/>
              <a:t>Deuten Sie Video </a:t>
            </a:r>
            <a:r>
              <a:rPr lang="de-DE" sz="2600" b="1" dirty="0" err="1"/>
              <a:t>No</a:t>
            </a:r>
            <a:r>
              <a:rPr lang="de-DE" sz="2600" b="1" dirty="0"/>
              <a:t>. 20: Was ist das Ziel dieses Unterrichtsabschnittes?</a:t>
            </a:r>
          </a:p>
          <a:p>
            <a:pPr marL="0" indent="0">
              <a:buNone/>
            </a:pPr>
            <a:endParaRPr lang="de-DE" sz="2600" b="1" dirty="0">
              <a:solidFill>
                <a:schemeClr val="tx2"/>
              </a:solidFill>
            </a:endParaRPr>
          </a:p>
          <a:p>
            <a:pPr marL="457200" indent="-457200">
              <a:buAutoNum type="alphaUcParenR"/>
            </a:pPr>
            <a:r>
              <a:rPr lang="de-DE" sz="2400" dirty="0">
                <a:solidFill>
                  <a:schemeClr val="tx2"/>
                </a:solidFill>
              </a:rPr>
              <a:t>Die Schüler*innen sollen die verschiedenen Blickwinkel, aus denen das Konzept </a:t>
            </a:r>
            <a:r>
              <a:rPr lang="de-DE" sz="2400" i="1" dirty="0">
                <a:solidFill>
                  <a:schemeClr val="tx2"/>
                </a:solidFill>
              </a:rPr>
              <a:t>Global </a:t>
            </a:r>
            <a:r>
              <a:rPr lang="de-DE" sz="2400" i="1" dirty="0" err="1">
                <a:solidFill>
                  <a:schemeClr val="tx2"/>
                </a:solidFill>
              </a:rPr>
              <a:t>Governance</a:t>
            </a:r>
            <a:r>
              <a:rPr lang="de-DE" sz="2400" i="1" dirty="0">
                <a:solidFill>
                  <a:schemeClr val="tx2"/>
                </a:solidFill>
              </a:rPr>
              <a:t> </a:t>
            </a:r>
            <a:r>
              <a:rPr lang="de-DE" sz="2400" dirty="0">
                <a:solidFill>
                  <a:schemeClr val="tx2"/>
                </a:solidFill>
              </a:rPr>
              <a:t>betrachtet werden kann, nachvollziehen und integrieren. </a:t>
            </a:r>
          </a:p>
          <a:p>
            <a:pPr marL="457200" indent="-457200">
              <a:buAutoNum type="alphaUcParenR"/>
            </a:pPr>
            <a:r>
              <a:rPr lang="de-DE" sz="2400" dirty="0"/>
              <a:t>Die Schüler*innen sollen verstehen, was das </a:t>
            </a:r>
            <a:r>
              <a:rPr lang="de-DE" sz="2400" i="1" dirty="0"/>
              <a:t>Global </a:t>
            </a:r>
            <a:r>
              <a:rPr lang="de-DE" sz="2400" i="1" dirty="0" err="1"/>
              <a:t>Governance</a:t>
            </a:r>
            <a:r>
              <a:rPr lang="de-DE" sz="2400" i="1" dirty="0"/>
              <a:t> </a:t>
            </a:r>
            <a:r>
              <a:rPr lang="de-DE" sz="2400" dirty="0"/>
              <a:t>mit ihnen und ihrem Alltag zu tun hat und in welchem Zusammenhang es mit ihren privaten Entscheidungen steht. </a:t>
            </a:r>
          </a:p>
          <a:p>
            <a:pPr marL="457200" indent="-457200">
              <a:buAutoNum type="alphaUcParenR"/>
            </a:pPr>
            <a:r>
              <a:rPr lang="de-DE" sz="2400" dirty="0"/>
              <a:t>Die Schüler*innen sollen die Diskurstheorie von Michel Foucault lesen, kommentieren und auf das Konzept </a:t>
            </a:r>
            <a:r>
              <a:rPr lang="de-DE" sz="2400" i="1" dirty="0"/>
              <a:t>Global </a:t>
            </a:r>
            <a:r>
              <a:rPr lang="de-DE" sz="2400" i="1" dirty="0" err="1"/>
              <a:t>Governance</a:t>
            </a:r>
            <a:r>
              <a:rPr lang="de-DE" sz="2400" i="1" dirty="0"/>
              <a:t> </a:t>
            </a:r>
            <a:r>
              <a:rPr lang="de-DE" sz="2400" dirty="0"/>
              <a:t>beziehen.</a:t>
            </a:r>
          </a:p>
          <a:p>
            <a:pPr marL="457200" indent="-457200">
              <a:buAutoNum type="alphaUcParenR"/>
            </a:pPr>
            <a:r>
              <a:rPr lang="de-DE" sz="2400" dirty="0"/>
              <a:t>Die Schüler*innen sollen eine kritische Haltung zum Konzept </a:t>
            </a:r>
            <a:r>
              <a:rPr lang="de-DE" sz="2400" i="1" dirty="0"/>
              <a:t>Global </a:t>
            </a:r>
            <a:r>
              <a:rPr lang="de-DE" sz="2400" i="1" dirty="0" err="1"/>
              <a:t>Governance</a:t>
            </a:r>
            <a:r>
              <a:rPr lang="de-DE" sz="2400" i="1" dirty="0"/>
              <a:t> </a:t>
            </a:r>
            <a:r>
              <a:rPr lang="de-DE" sz="2400" dirty="0"/>
              <a:t>erwerben. </a:t>
            </a:r>
          </a:p>
          <a:p>
            <a:endParaRPr lang="de-DE" dirty="0"/>
          </a:p>
          <a:p>
            <a:endParaRPr lang="de-DE" dirty="0"/>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1 (Vorbereitung)</a:t>
            </a:r>
          </a:p>
        </p:txBody>
      </p:sp>
    </p:spTree>
    <p:extLst>
      <p:ext uri="{BB962C8B-B14F-4D97-AF65-F5344CB8AC3E}">
        <p14:creationId xmlns:p14="http://schemas.microsoft.com/office/powerpoint/2010/main" val="3468565420"/>
      </p:ext>
    </p:extLst>
  </p:cSld>
  <p:clrMapOvr>
    <a:masterClrMapping/>
  </p:clrMapOvr>
</p:sld>
</file>

<file path=ppt/theme/theme1.xml><?xml version="1.0" encoding="utf-8"?>
<a:theme xmlns:a="http://schemas.openxmlformats.org/drawingml/2006/main" name="1_Office">
  <a:themeElements>
    <a:clrScheme name="Benutzerdefiniert 2">
      <a:dk1>
        <a:srgbClr val="002B44"/>
      </a:dk1>
      <a:lt1>
        <a:srgbClr val="F5F5F5"/>
      </a:lt1>
      <a:dk2>
        <a:srgbClr val="000000"/>
      </a:dk2>
      <a:lt2>
        <a:srgbClr val="FFFFFF"/>
      </a:lt2>
      <a:accent1>
        <a:srgbClr val="A90D00"/>
      </a:accent1>
      <a:accent2>
        <a:srgbClr val="D63100"/>
      </a:accent2>
      <a:accent3>
        <a:srgbClr val="FF5242"/>
      </a:accent3>
      <a:accent4>
        <a:srgbClr val="86A6BB"/>
      </a:accent4>
      <a:accent5>
        <a:srgbClr val="4472C4"/>
      </a:accent5>
      <a:accent6>
        <a:srgbClr val="70AD47"/>
      </a:accent6>
      <a:hlink>
        <a:srgbClr val="0563C1"/>
      </a:hlink>
      <a:folHlink>
        <a:srgbClr val="954F72"/>
      </a:folHlink>
    </a:clrScheme>
    <a:fontScheme name="Benutzerdefiniert 4">
      <a:majorFont>
        <a:latin typeface="Mont Bold"/>
        <a:ea typeface=""/>
        <a:cs typeface=""/>
      </a:majorFont>
      <a:minorFont>
        <a:latin typeface="Mo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2501</Words>
  <Application>Microsoft Office PowerPoint</Application>
  <PresentationFormat>Breitbild</PresentationFormat>
  <Paragraphs>163</Paragraphs>
  <Slides>29</Slides>
  <Notes>3</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29</vt:i4>
      </vt:variant>
    </vt:vector>
  </HeadingPairs>
  <TitlesOfParts>
    <vt:vector size="34" baseType="lpstr">
      <vt:lpstr>Arial</vt:lpstr>
      <vt:lpstr>Calibri</vt:lpstr>
      <vt:lpstr>Mont</vt:lpstr>
      <vt:lpstr>Mont Bold</vt:lpstr>
      <vt:lpstr>1_Office</vt:lpstr>
      <vt:lpstr> LArS</vt:lpstr>
      <vt:lpstr> LArS</vt:lpstr>
      <vt:lpstr>Hinweis zu diesen Folien</vt:lpstr>
      <vt:lpstr>Das Projekt LArS.nrw</vt:lpstr>
      <vt:lpstr>Aufbau der Arbeitsmaterialien im Modul C</vt:lpstr>
      <vt:lpstr>Modulteil C2</vt:lpstr>
      <vt:lpstr>Kompetenzziele</vt:lpstr>
      <vt:lpstr>Vorbereitungsaufgaben</vt:lpstr>
      <vt:lpstr>Aufgabe 1 (Vorbereitung)</vt:lpstr>
      <vt:lpstr>Aufgabe 1 (Vorbereitung)</vt:lpstr>
      <vt:lpstr>Aufgabe 2 (Vorbereitung)</vt:lpstr>
      <vt:lpstr>Aufgabe 2 (Vorbereitung)</vt:lpstr>
      <vt:lpstr>Aufgabe 3 (Vorbereitung)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Kernaufgaben</vt:lpstr>
      <vt:lpstr>PowerPoint-Präsentation</vt:lpstr>
      <vt:lpstr>Aufgabe 6</vt:lpstr>
      <vt:lpstr>Nachbereitende Aufgabe</vt:lpstr>
      <vt:lpstr>Aufgabe 7</vt:lpstr>
      <vt:lpstr>Aufgabe 7 (Zusatz)</vt:lpstr>
      <vt:lpstr>Kontaktinformationen</vt:lpstr>
      <vt:lpstr>Kontaktinformationen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Julia</dc:creator>
  <cp:lastModifiedBy>Simon Filler</cp:lastModifiedBy>
  <cp:revision>96</cp:revision>
  <dcterms:created xsi:type="dcterms:W3CDTF">2022-05-31T08:23:49Z</dcterms:created>
  <dcterms:modified xsi:type="dcterms:W3CDTF">2023-02-10T12:09:04Z</dcterms:modified>
</cp:coreProperties>
</file>